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10"/>
  </p:notesMasterIdLst>
  <p:handoutMasterIdLst>
    <p:handoutMasterId r:id="rId11"/>
  </p:handoutMasterIdLst>
  <p:sldIdLst>
    <p:sldId id="256" r:id="rId2"/>
    <p:sldId id="258" r:id="rId3"/>
    <p:sldId id="264" r:id="rId4"/>
    <p:sldId id="263" r:id="rId5"/>
    <p:sldId id="260" r:id="rId6"/>
    <p:sldId id="273" r:id="rId7"/>
    <p:sldId id="267" r:id="rId8"/>
    <p:sldId id="272" r:id="rId9"/>
  </p:sldIdLst>
  <p:sldSz cx="9144000" cy="5143500" type="screen16x9"/>
  <p:notesSz cx="7315200" cy="96012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3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86939" autoAdjust="0"/>
  </p:normalViewPr>
  <p:slideViewPr>
    <p:cSldViewPr snapToGrid="0">
      <p:cViewPr>
        <p:scale>
          <a:sx n="100" d="100"/>
          <a:sy n="100" d="100"/>
        </p:scale>
        <p:origin x="1968" y="8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1" d="100"/>
          <a:sy n="101" d="100"/>
        </p:scale>
        <p:origin x="355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9A223849-021F-452E-A1F3-892AE52BBE56}" type="datetimeFigureOut">
              <a:rPr lang="en-US" smtClean="0"/>
              <a:t>7/10/24</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04A8F6EE-A0F6-4A24-8145-5E7B5CA58C82}" type="slidenum">
              <a:rPr lang="en-US" smtClean="0"/>
              <a:t>‹#›</a:t>
            </a:fld>
            <a:endParaRPr lang="en-US"/>
          </a:p>
        </p:txBody>
      </p:sp>
    </p:spTree>
    <p:extLst>
      <p:ext uri="{BB962C8B-B14F-4D97-AF65-F5344CB8AC3E}">
        <p14:creationId xmlns:p14="http://schemas.microsoft.com/office/powerpoint/2010/main" val="2333688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 y="0"/>
            <a:ext cx="3169919" cy="480060"/>
          </a:xfrm>
          <a:prstGeom prst="rect">
            <a:avLst/>
          </a:prstGeom>
          <a:noFill/>
          <a:ln>
            <a:noFill/>
          </a:ln>
        </p:spPr>
        <p:txBody>
          <a:bodyPr lIns="96645" tIns="96645" rIns="96645" bIns="96645" anchor="t" anchorCtr="0"/>
          <a:lstStyle>
            <a:lvl1pPr marL="0" marR="0" indent="0" algn="l" rtl="0">
              <a:spcBef>
                <a:spcPts val="0"/>
              </a:spcBef>
              <a:defRPr/>
            </a:lvl1pPr>
            <a:lvl2pPr marL="483306" marR="0" indent="0" algn="l" rtl="0">
              <a:spcBef>
                <a:spcPts val="0"/>
              </a:spcBef>
              <a:defRPr/>
            </a:lvl2pPr>
            <a:lvl3pPr marL="966612" marR="0" indent="0" algn="l" rtl="0">
              <a:spcBef>
                <a:spcPts val="0"/>
              </a:spcBef>
              <a:defRPr/>
            </a:lvl3pPr>
            <a:lvl4pPr marL="1449918" marR="0" indent="0" algn="l" rtl="0">
              <a:spcBef>
                <a:spcPts val="0"/>
              </a:spcBef>
              <a:defRPr/>
            </a:lvl4pPr>
            <a:lvl5pPr marL="1933224" marR="0" indent="0" algn="l" rtl="0">
              <a:spcBef>
                <a:spcPts val="0"/>
              </a:spcBef>
              <a:defRPr/>
            </a:lvl5pPr>
            <a:lvl6pPr marL="2416531" marR="0" indent="0" algn="l" rtl="0">
              <a:spcBef>
                <a:spcPts val="0"/>
              </a:spcBef>
              <a:defRPr/>
            </a:lvl6pPr>
            <a:lvl7pPr marL="2899837" marR="0" indent="0" algn="l" rtl="0">
              <a:spcBef>
                <a:spcPts val="0"/>
              </a:spcBef>
              <a:defRPr/>
            </a:lvl7pPr>
            <a:lvl8pPr marL="3383143" marR="0" indent="0" algn="l" rtl="0">
              <a:spcBef>
                <a:spcPts val="0"/>
              </a:spcBef>
              <a:defRPr/>
            </a:lvl8pPr>
            <a:lvl9pPr marL="3866449" marR="0" indent="0" algn="l" rtl="0">
              <a:spcBef>
                <a:spcPts val="0"/>
              </a:spcBef>
              <a:defRPr/>
            </a:lvl9pPr>
          </a:lstStyle>
          <a:p>
            <a:endParaRPr/>
          </a:p>
        </p:txBody>
      </p:sp>
      <p:sp>
        <p:nvSpPr>
          <p:cNvPr id="3" name="Shape 3"/>
          <p:cNvSpPr txBox="1">
            <a:spLocks noGrp="1"/>
          </p:cNvSpPr>
          <p:nvPr>
            <p:ph type="dt" idx="10"/>
          </p:nvPr>
        </p:nvSpPr>
        <p:spPr>
          <a:xfrm>
            <a:off x="4143587" y="0"/>
            <a:ext cx="3169919" cy="480060"/>
          </a:xfrm>
          <a:prstGeom prst="rect">
            <a:avLst/>
          </a:prstGeom>
          <a:noFill/>
          <a:ln>
            <a:noFill/>
          </a:ln>
        </p:spPr>
        <p:txBody>
          <a:bodyPr lIns="96645" tIns="96645" rIns="96645" bIns="96645" anchor="t" anchorCtr="0"/>
          <a:lstStyle>
            <a:lvl1pPr marL="0" marR="0" indent="0" algn="r" rtl="0">
              <a:spcBef>
                <a:spcPts val="0"/>
              </a:spcBef>
              <a:defRPr/>
            </a:lvl1pPr>
            <a:lvl2pPr marL="483306" marR="0" indent="0" algn="l" rtl="0">
              <a:spcBef>
                <a:spcPts val="0"/>
              </a:spcBef>
              <a:defRPr/>
            </a:lvl2pPr>
            <a:lvl3pPr marL="966612" marR="0" indent="0" algn="l" rtl="0">
              <a:spcBef>
                <a:spcPts val="0"/>
              </a:spcBef>
              <a:defRPr/>
            </a:lvl3pPr>
            <a:lvl4pPr marL="1449918" marR="0" indent="0" algn="l" rtl="0">
              <a:spcBef>
                <a:spcPts val="0"/>
              </a:spcBef>
              <a:defRPr/>
            </a:lvl4pPr>
            <a:lvl5pPr marL="1933224" marR="0" indent="0" algn="l" rtl="0">
              <a:spcBef>
                <a:spcPts val="0"/>
              </a:spcBef>
              <a:defRPr/>
            </a:lvl5pPr>
            <a:lvl6pPr marL="2416531" marR="0" indent="0" algn="l" rtl="0">
              <a:spcBef>
                <a:spcPts val="0"/>
              </a:spcBef>
              <a:defRPr/>
            </a:lvl6pPr>
            <a:lvl7pPr marL="2899837" marR="0" indent="0" algn="l" rtl="0">
              <a:spcBef>
                <a:spcPts val="0"/>
              </a:spcBef>
              <a:defRPr/>
            </a:lvl7pPr>
            <a:lvl8pPr marL="3383143" marR="0" indent="0" algn="l" rtl="0">
              <a:spcBef>
                <a:spcPts val="0"/>
              </a:spcBef>
              <a:defRPr/>
            </a:lvl8pPr>
            <a:lvl9pPr marL="3866449" marR="0" indent="0" algn="l" rtl="0">
              <a:spcBef>
                <a:spcPts val="0"/>
              </a:spcBef>
              <a:defRPr/>
            </a:lvl9pPr>
          </a:lstStyle>
          <a:p>
            <a:endParaRPr/>
          </a:p>
        </p:txBody>
      </p:sp>
      <p:sp>
        <p:nvSpPr>
          <p:cNvPr id="4" name="Shape 4"/>
          <p:cNvSpPr>
            <a:spLocks noGrp="1" noRot="1" noChangeAspect="1"/>
          </p:cNvSpPr>
          <p:nvPr>
            <p:ph type="sldImg" idx="3"/>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1" y="9119474"/>
            <a:ext cx="3169919" cy="480060"/>
          </a:xfrm>
          <a:prstGeom prst="rect">
            <a:avLst/>
          </a:prstGeom>
          <a:noFill/>
          <a:ln>
            <a:noFill/>
          </a:ln>
        </p:spPr>
        <p:txBody>
          <a:bodyPr lIns="96645" tIns="96645" rIns="96645" bIns="96645" anchor="b" anchorCtr="0"/>
          <a:lstStyle>
            <a:lvl1pPr marL="0" marR="0" indent="0" algn="l" rtl="0">
              <a:spcBef>
                <a:spcPts val="0"/>
              </a:spcBef>
              <a:defRPr/>
            </a:lvl1pPr>
            <a:lvl2pPr marL="483306" marR="0" indent="0" algn="l" rtl="0">
              <a:spcBef>
                <a:spcPts val="0"/>
              </a:spcBef>
              <a:defRPr/>
            </a:lvl2pPr>
            <a:lvl3pPr marL="966612" marR="0" indent="0" algn="l" rtl="0">
              <a:spcBef>
                <a:spcPts val="0"/>
              </a:spcBef>
              <a:defRPr/>
            </a:lvl3pPr>
            <a:lvl4pPr marL="1449918" marR="0" indent="0" algn="l" rtl="0">
              <a:spcBef>
                <a:spcPts val="0"/>
              </a:spcBef>
              <a:defRPr/>
            </a:lvl4pPr>
            <a:lvl5pPr marL="1933224" marR="0" indent="0" algn="l" rtl="0">
              <a:spcBef>
                <a:spcPts val="0"/>
              </a:spcBef>
              <a:defRPr/>
            </a:lvl5pPr>
            <a:lvl6pPr marL="2416531" marR="0" indent="0" algn="l" rtl="0">
              <a:spcBef>
                <a:spcPts val="0"/>
              </a:spcBef>
              <a:defRPr/>
            </a:lvl6pPr>
            <a:lvl7pPr marL="2899837" marR="0" indent="0" algn="l" rtl="0">
              <a:spcBef>
                <a:spcPts val="0"/>
              </a:spcBef>
              <a:defRPr/>
            </a:lvl7pPr>
            <a:lvl8pPr marL="3383143" marR="0" indent="0" algn="l" rtl="0">
              <a:spcBef>
                <a:spcPts val="0"/>
              </a:spcBef>
              <a:defRPr/>
            </a:lvl8pPr>
            <a:lvl9pPr marL="3866449" marR="0" indent="0" algn="l" rtl="0">
              <a:spcBef>
                <a:spcPts val="0"/>
              </a:spcBef>
              <a:defRPr/>
            </a:lvl9pPr>
          </a:lstStyle>
          <a:p>
            <a:endParaRPr/>
          </a:p>
        </p:txBody>
      </p:sp>
      <p:sp>
        <p:nvSpPr>
          <p:cNvPr id="7" name="Shape 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lvl1pPr marL="0" marR="0" indent="0" algn="r" rtl="0">
              <a:spcBef>
                <a:spcPts val="0"/>
              </a:spcBef>
              <a:buNone/>
              <a:defRPr sz="1300" b="0" i="0" u="none" strike="noStrike" cap="none" baseline="0">
                <a:solidFill>
                  <a:schemeClr val="dk1"/>
                </a:solidFill>
                <a:latin typeface="Calibri"/>
                <a:ea typeface="Calibri"/>
                <a:cs typeface="Calibri"/>
                <a:sym typeface="Calibri"/>
              </a:defRPr>
            </a:lvl1pPr>
          </a:lstStyle>
          <a:p>
            <a:pPr>
              <a:buSzPct val="25000"/>
            </a:pPr>
            <a:fld id="{00000000-1234-1234-1234-123412341234}" type="slidenum">
              <a:rPr lang="en-US" smtClean="0"/>
              <a:pPr>
                <a:buSzPct val="25000"/>
              </a:pPr>
              <a:t>‹#›</a:t>
            </a:fld>
            <a:endParaRPr lang="en-US"/>
          </a:p>
        </p:txBody>
      </p:sp>
    </p:spTree>
    <p:extLst>
      <p:ext uri="{BB962C8B-B14F-4D97-AF65-F5344CB8AC3E}">
        <p14:creationId xmlns:p14="http://schemas.microsoft.com/office/powerpoint/2010/main" val="21990525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1</a:t>
            </a:fld>
            <a:endParaRPr lang="en-US"/>
          </a:p>
        </p:txBody>
      </p:sp>
      <p:sp>
        <p:nvSpPr>
          <p:cNvPr id="29" name="Shape 29"/>
          <p:cNvSpPr>
            <a:spLocks noGrp="1" noRot="1" noChangeAspect="1"/>
          </p:cNvSpPr>
          <p:nvPr>
            <p:ph type="sldImg" idx="2"/>
          </p:nvPr>
        </p:nvSpPr>
        <p:spPr>
          <a:xfrm>
            <a:off x="482600" y="733425"/>
            <a:ext cx="63531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30" name="Shape 30"/>
          <p:cNvSpPr txBox="1">
            <a:spLocks noGrp="1"/>
          </p:cNvSpPr>
          <p:nvPr>
            <p:ph type="body" idx="1"/>
          </p:nvPr>
        </p:nvSpPr>
        <p:spPr>
          <a:xfrm>
            <a:off x="973666" y="4560570"/>
            <a:ext cx="5367866" cy="4318873"/>
          </a:xfrm>
          <a:prstGeom prst="rect">
            <a:avLst/>
          </a:prstGeom>
          <a:noFill/>
          <a:ln>
            <a:noFill/>
          </a:ln>
        </p:spPr>
        <p:txBody>
          <a:bodyPr lIns="95615" tIns="46962" rIns="95615" bIns="46962" anchor="t" anchorCtr="0">
            <a:noAutofit/>
          </a:bodyPr>
          <a:lstStyle/>
          <a:p>
            <a:pPr defTabSz="985072">
              <a:spcBef>
                <a:spcPct val="0"/>
              </a:spcBef>
            </a:pPr>
            <a:endParaRPr lang="en-US" altLang="en-US" dirty="0"/>
          </a:p>
        </p:txBody>
      </p:sp>
    </p:spTree>
    <p:extLst>
      <p:ext uri="{BB962C8B-B14F-4D97-AF65-F5344CB8AC3E}">
        <p14:creationId xmlns:p14="http://schemas.microsoft.com/office/powerpoint/2010/main" val="6935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2</a:t>
            </a:fld>
            <a:endParaRPr lang="en-US"/>
          </a:p>
        </p:txBody>
      </p:sp>
      <p:sp>
        <p:nvSpPr>
          <p:cNvPr id="52" name="Shape 52"/>
          <p:cNvSpPr>
            <a:spLocks noGrp="1" noRot="1" noChangeAspect="1"/>
          </p:cNvSpPr>
          <p:nvPr>
            <p:ph type="sldImg" idx="2"/>
          </p:nvPr>
        </p:nvSpPr>
        <p:spPr>
          <a:xfrm>
            <a:off x="482600" y="733425"/>
            <a:ext cx="63531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53" name="Shape 53"/>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pPr>
              <a:buSzPct val="25000"/>
            </a:pPr>
            <a:r>
              <a:rPr lang="en-US" sz="1300" i="1" dirty="0">
                <a:solidFill>
                  <a:schemeClr val="dk1"/>
                </a:solidFill>
                <a:latin typeface="Calibri"/>
                <a:ea typeface="Calibri"/>
                <a:cs typeface="Calibri"/>
                <a:sym typeface="Calibri"/>
              </a:rPr>
              <a:t>The Yazdani lab here at Princeton engineer </a:t>
            </a:r>
            <a:r>
              <a:rPr lang="en-US" sz="1300" i="1" dirty="0" err="1">
                <a:solidFill>
                  <a:schemeClr val="dk1"/>
                </a:solidFill>
                <a:latin typeface="Calibri"/>
                <a:ea typeface="Calibri"/>
                <a:cs typeface="Calibri"/>
                <a:sym typeface="Calibri"/>
              </a:rPr>
              <a:t>heterodevices</a:t>
            </a:r>
            <a:r>
              <a:rPr lang="en-US" sz="1300" i="1" dirty="0">
                <a:solidFill>
                  <a:schemeClr val="dk1"/>
                </a:solidFill>
                <a:latin typeface="Calibri"/>
                <a:ea typeface="Calibri"/>
                <a:cs typeface="Calibri"/>
                <a:sym typeface="Calibri"/>
              </a:rPr>
              <a:t>  on the microscale that can host novel quantum states. The way they engineer these </a:t>
            </a:r>
            <a:r>
              <a:rPr lang="en-US" sz="1300" i="1" dirty="0" err="1">
                <a:solidFill>
                  <a:schemeClr val="dk1"/>
                </a:solidFill>
                <a:latin typeface="Calibri"/>
                <a:ea typeface="Calibri"/>
                <a:cs typeface="Calibri"/>
                <a:sym typeface="Calibri"/>
              </a:rPr>
              <a:t>heterodevices</a:t>
            </a:r>
            <a:r>
              <a:rPr lang="en-US" sz="1300" i="1" dirty="0">
                <a:solidFill>
                  <a:schemeClr val="dk1"/>
                </a:solidFill>
                <a:latin typeface="Calibri"/>
                <a:ea typeface="Calibri"/>
                <a:cs typeface="Calibri"/>
                <a:sym typeface="Calibri"/>
              </a:rPr>
              <a:t> is to stack layers of these materials together</a:t>
            </a:r>
          </a:p>
          <a:p>
            <a:pPr>
              <a:buSzPct val="25000"/>
            </a:pPr>
            <a:r>
              <a:rPr lang="en-US" sz="1300" i="1" dirty="0">
                <a:solidFill>
                  <a:schemeClr val="dk1"/>
                </a:solidFill>
                <a:latin typeface="Calibri"/>
                <a:ea typeface="Calibri"/>
                <a:cs typeface="Calibri"/>
                <a:sym typeface="Calibri"/>
              </a:rPr>
              <a:t>Similar to building a capacitor or a transistor, and use applied voltages and magnetic fields at low temperature to force the carriers in the active layer of the </a:t>
            </a:r>
            <a:r>
              <a:rPr lang="en-US" sz="1300" i="1" dirty="0" err="1">
                <a:solidFill>
                  <a:schemeClr val="dk1"/>
                </a:solidFill>
                <a:latin typeface="Calibri"/>
                <a:ea typeface="Calibri"/>
                <a:cs typeface="Calibri"/>
                <a:sym typeface="Calibri"/>
              </a:rPr>
              <a:t>heterodevice</a:t>
            </a:r>
            <a:r>
              <a:rPr lang="en-US" sz="1300" i="1" dirty="0">
                <a:solidFill>
                  <a:schemeClr val="dk1"/>
                </a:solidFill>
                <a:latin typeface="Calibri"/>
                <a:ea typeface="Calibri"/>
                <a:cs typeface="Calibri"/>
                <a:sym typeface="Calibri"/>
              </a:rPr>
              <a:t> into strange or new quantum states</a:t>
            </a:r>
          </a:p>
          <a:p>
            <a:pPr>
              <a:buSzPct val="25000"/>
            </a:pPr>
            <a:endParaRPr lang="en-US" sz="1300" i="1" dirty="0">
              <a:solidFill>
                <a:schemeClr val="dk1"/>
              </a:solidFill>
              <a:latin typeface="Calibri"/>
              <a:ea typeface="Calibri"/>
              <a:cs typeface="Calibri"/>
              <a:sym typeface="Calibri"/>
            </a:endParaRPr>
          </a:p>
          <a:p>
            <a:pPr>
              <a:buSzPct val="25000"/>
            </a:pPr>
            <a:r>
              <a:rPr lang="en-US" sz="1300" i="1" dirty="0">
                <a:solidFill>
                  <a:schemeClr val="dk1"/>
                </a:solidFill>
                <a:latin typeface="Calibri"/>
                <a:ea typeface="Calibri"/>
                <a:cs typeface="Calibri"/>
                <a:sym typeface="Calibri"/>
              </a:rPr>
              <a:t>One of the ways this is done is through using a patterned gate. </a:t>
            </a:r>
          </a:p>
          <a:p>
            <a:pPr>
              <a:buSzPct val="25000"/>
            </a:pPr>
            <a:endParaRPr lang="en-US" sz="1300" i="1" dirty="0">
              <a:solidFill>
                <a:schemeClr val="dk1"/>
              </a:solidFill>
              <a:latin typeface="Calibri"/>
              <a:ea typeface="Calibri"/>
              <a:cs typeface="Calibri"/>
              <a:sym typeface="Calibri"/>
            </a:endParaRPr>
          </a:p>
          <a:p>
            <a:pPr>
              <a:buSzPct val="25000"/>
            </a:pPr>
            <a:r>
              <a:rPr lang="en-US" sz="1300" i="1" dirty="0">
                <a:solidFill>
                  <a:schemeClr val="dk1"/>
                </a:solidFill>
                <a:latin typeface="Calibri"/>
                <a:ea typeface="Calibri"/>
                <a:cs typeface="Calibri"/>
                <a:sym typeface="Calibri"/>
              </a:rPr>
              <a:t>In this talk I will walk you all through the device design and how a patterned gate is made and its purpose, as well as quickly show how these microscopic devices are built.</a:t>
            </a:r>
          </a:p>
        </p:txBody>
      </p:sp>
    </p:spTree>
    <p:extLst>
      <p:ext uri="{BB962C8B-B14F-4D97-AF65-F5344CB8AC3E}">
        <p14:creationId xmlns:p14="http://schemas.microsoft.com/office/powerpoint/2010/main" val="1512560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3</a:t>
            </a:fld>
            <a:endParaRPr lang="en-US"/>
          </a:p>
        </p:txBody>
      </p:sp>
      <p:sp>
        <p:nvSpPr>
          <p:cNvPr id="121" name="Shape 121"/>
          <p:cNvSpPr>
            <a:spLocks noGrp="1" noRot="1" noChangeAspect="1"/>
          </p:cNvSpPr>
          <p:nvPr>
            <p:ph type="sldImg" idx="2"/>
          </p:nvPr>
        </p:nvSpPr>
        <p:spPr>
          <a:xfrm>
            <a:off x="482600" y="733425"/>
            <a:ext cx="63531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22" name="Shape 122"/>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r>
              <a:rPr lang="en-US" sz="1300" dirty="0">
                <a:solidFill>
                  <a:schemeClr val="dk1"/>
                </a:solidFill>
                <a:latin typeface="Calibri"/>
                <a:ea typeface="Calibri"/>
                <a:cs typeface="Calibri"/>
                <a:sym typeface="Calibri"/>
              </a:rPr>
              <a:t>The device I designed is simple, consisting of a bottom electrode, the patterned gate shown in green, the active layer (MLG) and insulating layers of hex boron nitride. The bottom gate is made of graphite and connected to a bias voltage; the patterned gate is connected to a different voltage source, and the </a:t>
            </a:r>
            <a:r>
              <a:rPr lang="en-US" sz="1300" dirty="0" err="1">
                <a:solidFill>
                  <a:schemeClr val="dk1"/>
                </a:solidFill>
                <a:latin typeface="Calibri"/>
                <a:ea typeface="Calibri"/>
                <a:cs typeface="Calibri"/>
                <a:sym typeface="Calibri"/>
              </a:rPr>
              <a:t>mlg</a:t>
            </a:r>
            <a:r>
              <a:rPr lang="en-US" sz="1300" dirty="0">
                <a:solidFill>
                  <a:schemeClr val="dk1"/>
                </a:solidFill>
                <a:latin typeface="Calibri"/>
                <a:ea typeface="Calibri"/>
                <a:cs typeface="Calibri"/>
                <a:sym typeface="Calibri"/>
              </a:rPr>
              <a:t> later is grounded, completing the circuit. </a:t>
            </a:r>
            <a:endParaRPr sz="13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816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4</a:t>
            </a:fld>
            <a:endParaRPr lang="en-US"/>
          </a:p>
        </p:txBody>
      </p:sp>
      <p:sp>
        <p:nvSpPr>
          <p:cNvPr id="107" name="Shape 1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8" name="Shape 108"/>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buSzPct val="25000"/>
            </a:pPr>
            <a:r>
              <a:rPr lang="en-US" sz="1300" dirty="0">
                <a:solidFill>
                  <a:schemeClr val="dk1"/>
                </a:solidFill>
                <a:latin typeface="Calibri"/>
                <a:ea typeface="Calibri"/>
                <a:cs typeface="Calibri"/>
                <a:sym typeface="Calibri"/>
              </a:rPr>
              <a:t>A cross section of this device will illustrate this a little better; The top plot shows the carrier density in the monolayer graphene as a function of position. The amplitude of this plot is controlled by the voltage applied to the bottom graphite gate. The location of the peaks and valleys, the texture in that carrier density  plot is controlled by the voltage applied to the patterned gate. This creates essentially a potential landscape in the top graphene layer so that carriers can be locally trapped. </a:t>
            </a:r>
          </a:p>
        </p:txBody>
      </p:sp>
    </p:spTree>
    <p:extLst>
      <p:ext uri="{BB962C8B-B14F-4D97-AF65-F5344CB8AC3E}">
        <p14:creationId xmlns:p14="http://schemas.microsoft.com/office/powerpoint/2010/main" val="899718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5</a:t>
            </a:fld>
            <a:endParaRPr lang="en-US"/>
          </a:p>
        </p:txBody>
      </p:sp>
      <p:sp>
        <p:nvSpPr>
          <p:cNvPr id="80" name="Shape 8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81" name="Shape 81"/>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buSzPct val="25000"/>
            </a:pPr>
            <a:r>
              <a:rPr lang="en-US" sz="1300" dirty="0">
                <a:solidFill>
                  <a:schemeClr val="dk1"/>
                </a:solidFill>
                <a:latin typeface="Calibri"/>
                <a:ea typeface="Calibri"/>
                <a:cs typeface="Calibri"/>
                <a:sym typeface="Calibri"/>
              </a:rPr>
              <a:t>To create this patterned gate however, patterning needs to be done on a microscale graphite flake. There are many ways currently being used by different research groups, such as photo lithography, e-beam lithography, laser etching </a:t>
            </a:r>
            <a:r>
              <a:rPr lang="en-US" sz="1300" dirty="0" err="1">
                <a:solidFill>
                  <a:schemeClr val="dk1"/>
                </a:solidFill>
                <a:latin typeface="Calibri"/>
                <a:ea typeface="Calibri"/>
                <a:cs typeface="Calibri"/>
                <a:sym typeface="Calibri"/>
              </a:rPr>
              <a:t>etc</a:t>
            </a:r>
            <a:r>
              <a:rPr lang="en-US" sz="1300" dirty="0">
                <a:solidFill>
                  <a:schemeClr val="dk1"/>
                </a:solidFill>
                <a:latin typeface="Calibri"/>
                <a:ea typeface="Calibri"/>
                <a:cs typeface="Calibri"/>
                <a:sym typeface="Calibri"/>
              </a:rPr>
              <a:t> etc. What we use in the Yazdani lab is called Electrode Free Local Anodic Oxidation. This is a method done in-situ on the AFM in where a driving AC voltage is forced between a conductive AFM tip and the chip beneath by use of a water bridge. This allows for oxidation of the flake between the cathode and anode; resolution is on the scale of the AFM itself, while the quality of the etching is controlled by the water bridge size, the thickness of the chip and the control voltage. </a:t>
            </a:r>
          </a:p>
          <a:p>
            <a:pPr>
              <a:buSzPct val="25000"/>
            </a:pPr>
            <a:r>
              <a:rPr lang="en-US" sz="1300" dirty="0">
                <a:solidFill>
                  <a:schemeClr val="dk1"/>
                </a:solidFill>
                <a:latin typeface="Calibri"/>
                <a:ea typeface="Calibri"/>
                <a:cs typeface="Calibri"/>
                <a:sym typeface="Calibri"/>
              </a:rPr>
              <a:t>My Patterned Gate design utilizes nano-pores; holes in the PG 60nm in diameter that can trap carriers. </a:t>
            </a:r>
          </a:p>
        </p:txBody>
      </p:sp>
    </p:spTree>
    <p:extLst>
      <p:ext uri="{BB962C8B-B14F-4D97-AF65-F5344CB8AC3E}">
        <p14:creationId xmlns:p14="http://schemas.microsoft.com/office/powerpoint/2010/main" val="159228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6</a:t>
            </a:fld>
            <a:endParaRPr lang="en-US"/>
          </a:p>
        </p:txBody>
      </p:sp>
      <p:sp>
        <p:nvSpPr>
          <p:cNvPr id="107" name="Shape 10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08" name="Shape 108"/>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buSzPct val="25000"/>
            </a:pPr>
            <a:r>
              <a:rPr lang="en-US" sz="1300" dirty="0">
                <a:solidFill>
                  <a:schemeClr val="dk1"/>
                </a:solidFill>
                <a:latin typeface="Calibri"/>
                <a:ea typeface="Calibri"/>
                <a:cs typeface="Calibri"/>
                <a:sym typeface="Calibri"/>
              </a:rPr>
              <a:t>Once the patterned gate has been constructed, the device is stacked using a transfer stage, shown here. </a:t>
            </a:r>
          </a:p>
        </p:txBody>
      </p:sp>
    </p:spTree>
    <p:extLst>
      <p:ext uri="{BB962C8B-B14F-4D97-AF65-F5344CB8AC3E}">
        <p14:creationId xmlns:p14="http://schemas.microsoft.com/office/powerpoint/2010/main" val="54476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buSzPct val="25000"/>
            </a:pPr>
            <a:fld id="{00000000-1234-1234-1234-123412341234}" type="slidenum">
              <a:rPr lang="en-US"/>
              <a:pPr>
                <a:buSzPct val="25000"/>
              </a:pPr>
              <a:t>7</a:t>
            </a:fld>
            <a:endParaRPr lang="en-US"/>
          </a:p>
        </p:txBody>
      </p:sp>
      <p:sp>
        <p:nvSpPr>
          <p:cNvPr id="190" name="Shape 190"/>
          <p:cNvSpPr>
            <a:spLocks noGrp="1" noRot="1" noChangeAspect="1"/>
          </p:cNvSpPr>
          <p:nvPr>
            <p:ph type="sldImg" idx="2"/>
          </p:nvPr>
        </p:nvSpPr>
        <p:spPr>
          <a:xfrm>
            <a:off x="482600" y="733425"/>
            <a:ext cx="6353175" cy="357346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miter/>
            <a:headEnd type="none" w="med" len="med"/>
            <a:tailEnd type="none" w="med" len="med"/>
          </a:ln>
        </p:spPr>
      </p:sp>
      <p:sp>
        <p:nvSpPr>
          <p:cNvPr id="191" name="Shape 191"/>
          <p:cNvSpPr txBox="1">
            <a:spLocks noGrp="1"/>
          </p:cNvSpPr>
          <p:nvPr>
            <p:ph type="body" idx="1"/>
          </p:nvPr>
        </p:nvSpPr>
        <p:spPr>
          <a:xfrm>
            <a:off x="973666" y="4560570"/>
            <a:ext cx="5367866" cy="4318873"/>
          </a:xfrm>
          <a:prstGeom prst="rect">
            <a:avLst/>
          </a:prstGeom>
          <a:noFill/>
          <a:ln>
            <a:noFill/>
          </a:ln>
        </p:spPr>
        <p:txBody>
          <a:bodyPr lIns="96619" tIns="48309" rIns="96619" bIns="48309" anchor="t" anchorCtr="0">
            <a:noAutofit/>
          </a:bodyPr>
          <a:lstStyle/>
          <a:p>
            <a:r>
              <a:rPr lang="en-US" sz="1300" dirty="0">
                <a:solidFill>
                  <a:schemeClr val="dk1"/>
                </a:solidFill>
                <a:latin typeface="Calibri"/>
                <a:ea typeface="Calibri"/>
                <a:cs typeface="Calibri"/>
                <a:sym typeface="Calibri"/>
              </a:rPr>
              <a:t>A completed device is shown on the left, you can see that specific flakes are attached to gold electrodes to be controlled in the STM. In the </a:t>
            </a:r>
            <a:r>
              <a:rPr lang="en-US" sz="1300" dirty="0" err="1">
                <a:solidFill>
                  <a:schemeClr val="dk1"/>
                </a:solidFill>
                <a:latin typeface="Calibri"/>
                <a:ea typeface="Calibri"/>
                <a:cs typeface="Calibri"/>
                <a:sym typeface="Calibri"/>
              </a:rPr>
              <a:t>stm</a:t>
            </a:r>
            <a:r>
              <a:rPr lang="en-US" sz="1300" dirty="0">
                <a:solidFill>
                  <a:schemeClr val="dk1"/>
                </a:solidFill>
                <a:latin typeface="Calibri"/>
                <a:ea typeface="Calibri"/>
                <a:cs typeface="Calibri"/>
                <a:sym typeface="Calibri"/>
              </a:rPr>
              <a:t>, a high magnetic field is applied and temperature is lowered to the millikelvin range for imaging. </a:t>
            </a:r>
          </a:p>
          <a:p>
            <a:endParaRPr lang="en-US" sz="1300" dirty="0">
              <a:solidFill>
                <a:schemeClr val="dk1"/>
              </a:solidFill>
              <a:latin typeface="Calibri"/>
              <a:ea typeface="Calibri"/>
              <a:cs typeface="Calibri"/>
              <a:sym typeface="Calibri"/>
            </a:endParaRPr>
          </a:p>
          <a:p>
            <a:r>
              <a:rPr lang="en-US" sz="1300" dirty="0">
                <a:solidFill>
                  <a:schemeClr val="dk1"/>
                </a:solidFill>
                <a:latin typeface="Calibri"/>
                <a:ea typeface="Calibri"/>
                <a:cs typeface="Calibri"/>
                <a:sym typeface="Calibri"/>
              </a:rPr>
              <a:t>Shown on the right is an image from the last device used in the lab. It is a </a:t>
            </a:r>
            <a:r>
              <a:rPr lang="en-US" sz="1300" dirty="0" err="1">
                <a:solidFill>
                  <a:schemeClr val="dk1"/>
                </a:solidFill>
                <a:latin typeface="Calibri"/>
                <a:ea typeface="Calibri"/>
                <a:cs typeface="Calibri"/>
                <a:sym typeface="Calibri"/>
              </a:rPr>
              <a:t>dI</a:t>
            </a:r>
            <a:r>
              <a:rPr lang="en-US" sz="1300" dirty="0">
                <a:solidFill>
                  <a:schemeClr val="dk1"/>
                </a:solidFill>
                <a:latin typeface="Calibri"/>
                <a:ea typeface="Calibri"/>
                <a:cs typeface="Calibri"/>
                <a:sym typeface="Calibri"/>
              </a:rPr>
              <a:t>/</a:t>
            </a:r>
            <a:r>
              <a:rPr lang="en-US" sz="1300" dirty="0" err="1">
                <a:solidFill>
                  <a:schemeClr val="dk1"/>
                </a:solidFill>
                <a:latin typeface="Calibri"/>
                <a:ea typeface="Calibri"/>
                <a:cs typeface="Calibri"/>
                <a:sym typeface="Calibri"/>
              </a:rPr>
              <a:t>dV</a:t>
            </a:r>
            <a:r>
              <a:rPr lang="en-US" sz="1300" dirty="0">
                <a:solidFill>
                  <a:schemeClr val="dk1"/>
                </a:solidFill>
                <a:latin typeface="Calibri"/>
                <a:ea typeface="Calibri"/>
                <a:cs typeface="Calibri"/>
                <a:sym typeface="Calibri"/>
              </a:rPr>
              <a:t> plot and shows the landau levels of the carriers trapped in a certain pattern gate feature. Ideally, when my device gets measured, we will be able to see tightly correlated electrons forming a quasiparticle that exhibits the fractional quantum hall effect or an </a:t>
            </a:r>
            <a:r>
              <a:rPr lang="en-US" sz="1300" dirty="0" err="1">
                <a:solidFill>
                  <a:schemeClr val="dk1"/>
                </a:solidFill>
                <a:latin typeface="Calibri"/>
                <a:ea typeface="Calibri"/>
                <a:cs typeface="Calibri"/>
                <a:sym typeface="Calibri"/>
              </a:rPr>
              <a:t>anyon</a:t>
            </a:r>
            <a:r>
              <a:rPr lang="en-US" sz="1300" dirty="0">
                <a:solidFill>
                  <a:schemeClr val="dk1"/>
                </a:solidFill>
                <a:latin typeface="Calibri"/>
                <a:ea typeface="Calibri"/>
                <a:cs typeface="Calibri"/>
                <a:sym typeface="Calibri"/>
              </a:rPr>
              <a:t> that obeys non-abelian statistics</a:t>
            </a:r>
            <a:endParaRPr sz="1300" dirty="0">
              <a:solidFill>
                <a:schemeClr val="dk1"/>
              </a:solidFill>
              <a:latin typeface="Calibri"/>
              <a:ea typeface="Calibri"/>
              <a:cs typeface="Calibri"/>
              <a:sym typeface="Calibri"/>
            </a:endParaRPr>
          </a:p>
          <a:p>
            <a:endParaRPr sz="1300" dirty="0">
              <a:solidFill>
                <a:schemeClr val="dk1"/>
              </a:solidFill>
              <a:latin typeface="Calibri"/>
              <a:ea typeface="Calibri"/>
              <a:cs typeface="Calibri"/>
              <a:sym typeface="Calibri"/>
            </a:endParaRPr>
          </a:p>
          <a:p>
            <a:endParaRPr sz="1300" dirty="0">
              <a:solidFill>
                <a:schemeClr val="dk1"/>
              </a:solidFill>
              <a:latin typeface="Calibri"/>
              <a:ea typeface="Calibri"/>
              <a:cs typeface="Calibri"/>
              <a:sym typeface="Calibri"/>
            </a:endParaRPr>
          </a:p>
          <a:p>
            <a:endParaRPr sz="25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359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Black slide left for drafting</a:t>
            </a:r>
            <a:r>
              <a:rPr lang="en-US" baseline="0" dirty="0"/>
              <a:t> conclusion</a:t>
            </a:r>
            <a:endParaRPr lang="en-US" dirty="0"/>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8</a:t>
            </a:fld>
            <a:endParaRPr lang="en-US"/>
          </a:p>
        </p:txBody>
      </p:sp>
    </p:spTree>
    <p:extLst>
      <p:ext uri="{BB962C8B-B14F-4D97-AF65-F5344CB8AC3E}">
        <p14:creationId xmlns:p14="http://schemas.microsoft.com/office/powerpoint/2010/main" val="1118801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ssertion Evidence">
    <p:spTree>
      <p:nvGrpSpPr>
        <p:cNvPr id="1" name="Shape 12"/>
        <p:cNvGrpSpPr/>
        <p:nvPr/>
      </p:nvGrpSpPr>
      <p:grpSpPr>
        <a:xfrm>
          <a:off x="0" y="0"/>
          <a:ext cx="0" cy="0"/>
          <a:chOff x="0" y="0"/>
          <a:chExt cx="0" cy="0"/>
        </a:xfrm>
      </p:grpSpPr>
      <p:sp>
        <p:nvSpPr>
          <p:cNvPr id="5" name="Text Placeholder 4"/>
          <p:cNvSpPr>
            <a:spLocks noGrp="1"/>
          </p:cNvSpPr>
          <p:nvPr>
            <p:ph type="body" sz="quarter" idx="14" hasCustomPrompt="1"/>
          </p:nvPr>
        </p:nvSpPr>
        <p:spPr>
          <a:xfrm>
            <a:off x="695335" y="2052536"/>
            <a:ext cx="1819265" cy="307777"/>
          </a:xfrm>
          <a:prstGeom prst="rect">
            <a:avLst/>
          </a:prstGeom>
        </p:spPr>
        <p:txBody>
          <a:bodyPr wrap="square" lIns="0" tIns="0" rIns="0" bIns="0">
            <a:spAutoFit/>
          </a:bodyPr>
          <a:lstStyle>
            <a:lvl1pPr>
              <a:defRPr sz="2000" b="1">
                <a:latin typeface="Calibri" panose="020F0502020204030204" pitchFamily="34" charset="0"/>
              </a:defRPr>
            </a:lvl1pPr>
          </a:lstStyle>
          <a:p>
            <a:pPr lvl="0"/>
            <a:r>
              <a:rPr lang="en-US" dirty="0">
                <a:latin typeface="Calibri" panose="020F0502020204030204" pitchFamily="34" charset="0"/>
              </a:rPr>
              <a:t>Insert text here</a:t>
            </a:r>
            <a:endParaRPr lang="en-US" dirty="0"/>
          </a:p>
        </p:txBody>
      </p:sp>
      <p:sp>
        <p:nvSpPr>
          <p:cNvPr id="8" name="Title 7"/>
          <p:cNvSpPr>
            <a:spLocks noGrp="1"/>
          </p:cNvSpPr>
          <p:nvPr>
            <p:ph type="title" hasCustomPrompt="1"/>
          </p:nvPr>
        </p:nvSpPr>
        <p:spPr>
          <a:xfrm>
            <a:off x="73152" y="73152"/>
            <a:ext cx="8863030" cy="400110"/>
          </a:xfrm>
          <a:prstGeom prst="rect">
            <a:avLst/>
          </a:prstGeom>
        </p:spPr>
        <p:txBody>
          <a:bodyPr wrap="square" lIns="0" tIns="0" rIns="0" bIns="0">
            <a:spAutoFit/>
          </a:bodyPr>
          <a:lstStyle>
            <a:lvl1pPr>
              <a:defRPr sz="2600" b="1" baseline="0">
                <a:latin typeface="Calibri" panose="020F0502020204030204" pitchFamily="34" charset="0"/>
              </a:defRPr>
            </a:lvl1pPr>
          </a:lstStyle>
          <a:p>
            <a:r>
              <a:rPr lang="en-US" dirty="0"/>
              <a:t>Insert assertion here</a:t>
            </a:r>
          </a:p>
        </p:txBody>
      </p:sp>
      <p:sp>
        <p:nvSpPr>
          <p:cNvPr id="9" name="Slide Number Placeholder 5"/>
          <p:cNvSpPr>
            <a:spLocks noGrp="1"/>
          </p:cNvSpPr>
          <p:nvPr>
            <p:ph type="sldNum" sz="quarter" idx="4"/>
          </p:nvPr>
        </p:nvSpPr>
        <p:spPr>
          <a:xfrm>
            <a:off x="63050" y="4788399"/>
            <a:ext cx="456094" cy="338554"/>
          </a:xfrm>
          <a:prstGeom prst="rect">
            <a:avLst/>
          </a:prstGeom>
        </p:spPr>
        <p:txBody>
          <a:bodyPr vert="horz" lIns="91440" tIns="45720" rIns="91440" bIns="45720" rtlCol="0" anchor="t">
            <a:spAutoFit/>
          </a:bodyPr>
          <a:lstStyle>
            <a:lvl1pPr algn="r">
              <a:defRPr sz="1600">
                <a:solidFill>
                  <a:schemeClr val="tx1">
                    <a:tint val="75000"/>
                  </a:schemeClr>
                </a:solidFill>
                <a:latin typeface="Calibri" panose="020F0502020204030204" pitchFamily="34" charset="0"/>
              </a:defRPr>
            </a:lvl1pPr>
          </a:lstStyle>
          <a:p>
            <a:fld id="{F577E53E-616C-4B80-8F3C-B6584B31683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
        <p:cNvGrpSpPr/>
        <p:nvPr/>
      </p:nvGrpSpPr>
      <p:grpSpPr>
        <a:xfrm>
          <a:off x="0" y="0"/>
          <a:ext cx="0" cy="0"/>
          <a:chOff x="0" y="0"/>
          <a:chExt cx="0" cy="0"/>
        </a:xfrm>
      </p:grpSpPr>
      <p:sp>
        <p:nvSpPr>
          <p:cNvPr id="2" name="Slide Number Placeholder 5"/>
          <p:cNvSpPr>
            <a:spLocks noGrp="1"/>
          </p:cNvSpPr>
          <p:nvPr>
            <p:ph type="sldNum" sz="quarter" idx="4"/>
          </p:nvPr>
        </p:nvSpPr>
        <p:spPr>
          <a:xfrm>
            <a:off x="63050" y="4788399"/>
            <a:ext cx="456094" cy="338554"/>
          </a:xfrm>
          <a:prstGeom prst="rect">
            <a:avLst/>
          </a:prstGeom>
        </p:spPr>
        <p:txBody>
          <a:bodyPr vert="horz" lIns="91440" tIns="45720" rIns="91440" bIns="45720" rtlCol="0" anchor="t">
            <a:spAutoFit/>
          </a:bodyPr>
          <a:lstStyle>
            <a:lvl1pPr algn="r">
              <a:defRPr sz="1600">
                <a:solidFill>
                  <a:schemeClr val="tx1">
                    <a:tint val="75000"/>
                  </a:schemeClr>
                </a:solidFill>
                <a:latin typeface="Calibri" panose="020F0502020204030204" pitchFamily="34" charset="0"/>
              </a:defRPr>
            </a:lvl1pPr>
          </a:lstStyle>
          <a:p>
            <a:fld id="{F577E53E-616C-4B80-8F3C-B6584B31683E}"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3" name="Shape 23"/>
          <p:cNvSpPr/>
          <p:nvPr/>
        </p:nvSpPr>
        <p:spPr>
          <a:xfrm>
            <a:off x="76200" y="1431472"/>
            <a:ext cx="3352799" cy="1686197"/>
          </a:xfrm>
          <a:prstGeom prst="rect">
            <a:avLst/>
          </a:prstGeom>
          <a:noFill/>
          <a:ln>
            <a:noFill/>
          </a:ln>
        </p:spPr>
        <p:txBody>
          <a:bodyPr lIns="91425" tIns="25400" rIns="91425" bIns="25400" anchor="t" anchorCtr="0">
            <a:noAutofit/>
          </a:bodyPr>
          <a:lstStyle/>
          <a:p>
            <a:pPr marL="0" marR="0" lvl="0" indent="0" algn="l" rtl="0">
              <a:spcBef>
                <a:spcPts val="0"/>
              </a:spcBef>
              <a:buSzPct val="25000"/>
              <a:buNone/>
            </a:pPr>
            <a:r>
              <a:rPr lang="en-US" sz="2000" b="1" i="0" u="none" strike="noStrike" cap="none" baseline="0" dirty="0">
                <a:solidFill>
                  <a:schemeClr val="bg1"/>
                </a:solidFill>
                <a:latin typeface="Calibri"/>
                <a:ea typeface="Calibri"/>
                <a:cs typeface="Calibri"/>
                <a:sym typeface="Calibri"/>
              </a:rPr>
              <a:t>Giovanna Campisi</a:t>
            </a:r>
          </a:p>
          <a:p>
            <a:pPr marL="0" marR="0" lvl="0" indent="0" algn="l" rtl="0">
              <a:spcBef>
                <a:spcPts val="0"/>
              </a:spcBef>
              <a:buSzPct val="25000"/>
              <a:buNone/>
            </a:pPr>
            <a:r>
              <a:rPr lang="en-US" sz="2000" b="1" dirty="0">
                <a:solidFill>
                  <a:schemeClr val="bg1"/>
                </a:solidFill>
                <a:latin typeface="Calibri"/>
                <a:ea typeface="Calibri"/>
                <a:cs typeface="Calibri"/>
                <a:sym typeface="Calibri"/>
              </a:rPr>
              <a:t>California State University, Northridge</a:t>
            </a:r>
          </a:p>
          <a:p>
            <a:pPr marL="0" marR="0" lvl="0" indent="0" algn="l" rtl="0">
              <a:spcBef>
                <a:spcPts val="0"/>
              </a:spcBef>
              <a:buSzPct val="25000"/>
              <a:buNone/>
            </a:pPr>
            <a:endParaRPr lang="en-US" sz="2000" b="1" i="0" u="none" strike="noStrike" cap="none" baseline="0" dirty="0">
              <a:solidFill>
                <a:schemeClr val="bg1"/>
              </a:solidFill>
              <a:latin typeface="Calibri"/>
              <a:ea typeface="Calibri"/>
              <a:cs typeface="Calibri"/>
              <a:sym typeface="Calibri"/>
            </a:endParaRPr>
          </a:p>
          <a:p>
            <a:pPr marL="0" marR="0" lvl="0" indent="0" algn="l" rtl="0">
              <a:spcBef>
                <a:spcPts val="0"/>
              </a:spcBef>
              <a:buSzPct val="25000"/>
              <a:buNone/>
            </a:pPr>
            <a:r>
              <a:rPr lang="en-US" sz="2000" b="1" i="0" u="none" strike="noStrike" cap="none" baseline="0" dirty="0">
                <a:solidFill>
                  <a:schemeClr val="bg1"/>
                </a:solidFill>
                <a:latin typeface="Calibri"/>
                <a:ea typeface="Calibri"/>
                <a:cs typeface="Calibri"/>
                <a:sym typeface="Calibri"/>
              </a:rPr>
              <a:t>Ali</a:t>
            </a:r>
            <a:r>
              <a:rPr lang="en-US" sz="2000" b="1" dirty="0">
                <a:solidFill>
                  <a:schemeClr val="bg1"/>
                </a:solidFill>
                <a:latin typeface="Calibri"/>
                <a:ea typeface="Calibri"/>
                <a:cs typeface="Calibri"/>
                <a:sym typeface="Calibri"/>
              </a:rPr>
              <a:t> Yazdani</a:t>
            </a:r>
          </a:p>
          <a:p>
            <a:pPr>
              <a:buSzPct val="25000"/>
              <a:defRPr/>
            </a:pPr>
            <a:r>
              <a:rPr lang="en-US" sz="2000" b="1" dirty="0">
                <a:solidFill>
                  <a:schemeClr val="bg1"/>
                </a:solidFill>
                <a:latin typeface="Calibri"/>
                <a:cs typeface="Calibri"/>
              </a:rPr>
              <a:t>Joseph Henry Laboratories, Department of Physics, Princeton University</a:t>
            </a:r>
            <a:endParaRPr lang="en-US" sz="1800" b="1" i="0" u="none" strike="noStrike" cap="none" baseline="0" dirty="0">
              <a:solidFill>
                <a:schemeClr val="bg1"/>
              </a:solidFill>
              <a:latin typeface="Calibri"/>
              <a:ea typeface="Calibri"/>
              <a:cs typeface="Calibri"/>
              <a:sym typeface="Calibri"/>
            </a:endParaRPr>
          </a:p>
          <a:p>
            <a:pPr marL="0" marR="0" lvl="0" indent="0" algn="l" rtl="0">
              <a:spcBef>
                <a:spcPts val="900"/>
              </a:spcBef>
              <a:buSzPct val="25000"/>
              <a:buNone/>
            </a:pPr>
            <a:r>
              <a:rPr lang="en-US" sz="1800" b="1" i="0" u="none" strike="noStrike" cap="none" baseline="0" dirty="0">
                <a:solidFill>
                  <a:schemeClr val="bg1"/>
                </a:solidFill>
                <a:latin typeface="Calibri"/>
                <a:ea typeface="Calibri"/>
                <a:cs typeface="Calibri"/>
                <a:sym typeface="Calibri"/>
              </a:rPr>
              <a:t>July 12, 2024</a:t>
            </a:r>
          </a:p>
        </p:txBody>
      </p:sp>
      <p:sp>
        <p:nvSpPr>
          <p:cNvPr id="26" name="Shape 26"/>
          <p:cNvSpPr txBox="1"/>
          <p:nvPr/>
        </p:nvSpPr>
        <p:spPr>
          <a:xfrm>
            <a:off x="76200" y="57150"/>
            <a:ext cx="9005704" cy="1107996"/>
          </a:xfrm>
          <a:prstGeom prst="rect">
            <a:avLst/>
          </a:prstGeom>
          <a:noFill/>
          <a:ln>
            <a:noFill/>
          </a:ln>
        </p:spPr>
        <p:txBody>
          <a:bodyPr wrap="square" lIns="0" tIns="0" rIns="0" bIns="0" anchor="t" anchorCtr="0">
            <a:spAutoFit/>
          </a:bodyPr>
          <a:lstStyle/>
          <a:p>
            <a:pPr marL="0" marR="0" lvl="0" indent="0" algn="l" rtl="0">
              <a:spcBef>
                <a:spcPts val="0"/>
              </a:spcBef>
              <a:buSzPct val="25000"/>
              <a:buNone/>
            </a:pPr>
            <a:r>
              <a:rPr lang="en-US" sz="3600" b="1" i="0" u="none" strike="noStrike" cap="none" baseline="0" dirty="0">
                <a:solidFill>
                  <a:schemeClr val="bg1"/>
                </a:solidFill>
                <a:latin typeface="Calibri"/>
                <a:ea typeface="Calibri"/>
                <a:cs typeface="Calibri"/>
                <a:sym typeface="Calibri"/>
              </a:rPr>
              <a:t>Fabrication of Patterned </a:t>
            </a:r>
            <a:r>
              <a:rPr lang="en-US" sz="3600" b="1" dirty="0">
                <a:solidFill>
                  <a:schemeClr val="bg1"/>
                </a:solidFill>
                <a:latin typeface="Calibri"/>
                <a:ea typeface="Calibri"/>
                <a:cs typeface="Calibri"/>
                <a:sym typeface="Calibri"/>
              </a:rPr>
              <a:t>G</a:t>
            </a:r>
            <a:r>
              <a:rPr lang="en-US" sz="3600" b="1" i="0" u="none" strike="noStrike" cap="none" baseline="0" dirty="0">
                <a:solidFill>
                  <a:schemeClr val="bg1"/>
                </a:solidFill>
                <a:latin typeface="Calibri"/>
                <a:ea typeface="Calibri"/>
                <a:cs typeface="Calibri"/>
                <a:sym typeface="Calibri"/>
              </a:rPr>
              <a:t>ate </a:t>
            </a:r>
            <a:r>
              <a:rPr lang="en-US" sz="3600" b="1" dirty="0">
                <a:solidFill>
                  <a:schemeClr val="bg1"/>
                </a:solidFill>
                <a:latin typeface="Calibri"/>
                <a:ea typeface="Calibri"/>
                <a:cs typeface="Calibri"/>
                <a:sym typeface="Calibri"/>
              </a:rPr>
              <a:t>D</a:t>
            </a:r>
            <a:r>
              <a:rPr lang="en-US" sz="3600" b="1" i="0" u="none" strike="noStrike" cap="none" baseline="0" dirty="0">
                <a:solidFill>
                  <a:schemeClr val="bg1"/>
                </a:solidFill>
                <a:latin typeface="Calibri"/>
                <a:ea typeface="Calibri"/>
                <a:cs typeface="Calibri"/>
                <a:sym typeface="Calibri"/>
              </a:rPr>
              <a:t>evices for </a:t>
            </a:r>
          </a:p>
          <a:p>
            <a:pPr marL="0" marR="0" lvl="0" indent="0" algn="l" rtl="0">
              <a:spcBef>
                <a:spcPts val="0"/>
              </a:spcBef>
              <a:buSzPct val="25000"/>
              <a:buNone/>
            </a:pPr>
            <a:r>
              <a:rPr lang="en-US" sz="3600" b="1" i="0" u="none" strike="noStrike" cap="none" baseline="0" dirty="0">
                <a:solidFill>
                  <a:schemeClr val="bg1"/>
                </a:solidFill>
                <a:latin typeface="Calibri"/>
                <a:ea typeface="Calibri"/>
                <a:cs typeface="Calibri"/>
                <a:sym typeface="Calibri"/>
              </a:rPr>
              <a:t>High-Resolution Tunneling Spectroscopy</a:t>
            </a:r>
          </a:p>
        </p:txBody>
      </p:sp>
      <p:sp>
        <p:nvSpPr>
          <p:cNvPr id="3" name="TextBox 2"/>
          <p:cNvSpPr txBox="1"/>
          <p:nvPr/>
        </p:nvSpPr>
        <p:spPr>
          <a:xfrm>
            <a:off x="1600200" y="1589314"/>
            <a:ext cx="184731" cy="400110"/>
          </a:xfrm>
          <a:prstGeom prst="rect">
            <a:avLst/>
          </a:prstGeom>
          <a:noFill/>
        </p:spPr>
        <p:txBody>
          <a:bodyPr wrap="none" rtlCol="0">
            <a:spAutoFit/>
          </a:bodyPr>
          <a:lstStyle/>
          <a:p>
            <a:endParaRPr lang="en-US" sz="2000" b="1" dirty="0">
              <a:latin typeface="Calibri" panose="020F0502020204030204" pitchFamily="34" charset="0"/>
            </a:endParaRPr>
          </a:p>
        </p:txBody>
      </p:sp>
      <p:pic>
        <p:nvPicPr>
          <p:cNvPr id="2" name="Picture 6" descr="California State University, Northridge - Wikipedia">
            <a:extLst>
              <a:ext uri="{FF2B5EF4-FFF2-40B4-BE49-F238E27FC236}">
                <a16:creationId xmlns:a16="http://schemas.microsoft.com/office/drawing/2014/main" id="{C37835C5-317A-0D7B-92B2-F743ED349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8470" y="4610818"/>
            <a:ext cx="481551" cy="4755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me">
            <a:extLst>
              <a:ext uri="{FF2B5EF4-FFF2-40B4-BE49-F238E27FC236}">
                <a16:creationId xmlns:a16="http://schemas.microsoft.com/office/drawing/2014/main" id="{DFAC4904-95CD-CE3B-184C-48E9A3A460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367" y="4652606"/>
            <a:ext cx="1513601" cy="3919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inceton University - Live Simulcast">
            <a:extLst>
              <a:ext uri="{FF2B5EF4-FFF2-40B4-BE49-F238E27FC236}">
                <a16:creationId xmlns:a16="http://schemas.microsoft.com/office/drawing/2014/main" id="{A7A5A0D0-6A0C-B680-A977-F2DCE646F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88595" y="4610818"/>
            <a:ext cx="672143" cy="504107"/>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7">
            <a:extLst>
              <a:ext uri="{FF2B5EF4-FFF2-40B4-BE49-F238E27FC236}">
                <a16:creationId xmlns:a16="http://schemas.microsoft.com/office/drawing/2014/main" id="{A4869B01-1B03-542E-8DA6-99B73DD3B7C1}"/>
              </a:ext>
            </a:extLst>
          </p:cNvPr>
          <p:cNvPicPr>
            <a:picLocks noChangeAspect="1"/>
          </p:cNvPicPr>
          <p:nvPr/>
        </p:nvPicPr>
        <p:blipFill>
          <a:blip r:embed="rId6"/>
          <a:stretch>
            <a:fillRect/>
          </a:stretch>
        </p:blipFill>
        <p:spPr>
          <a:xfrm>
            <a:off x="3332712" y="1431472"/>
            <a:ext cx="5964644" cy="3302164"/>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3" name="Shape 43"/>
          <p:cNvSpPr/>
          <p:nvPr/>
        </p:nvSpPr>
        <p:spPr>
          <a:xfrm>
            <a:off x="5285719" y="2607959"/>
            <a:ext cx="3662962" cy="420628"/>
          </a:xfrm>
          <a:prstGeom prst="rect">
            <a:avLst/>
          </a:prstGeom>
          <a:noFill/>
          <a:ln>
            <a:noFill/>
          </a:ln>
        </p:spPr>
        <p:txBody>
          <a:bodyPr wrap="square" lIns="63500" tIns="25400" rIns="63500" bIns="25400" anchor="t" anchorCtr="0">
            <a:spAutoFit/>
          </a:bodyPr>
          <a:lstStyle/>
          <a:p>
            <a:pPr marL="0" marR="0" lvl="0" indent="0" algn="l" rtl="0">
              <a:spcBef>
                <a:spcPts val="0"/>
              </a:spcBef>
              <a:buSzPct val="25000"/>
              <a:buNone/>
            </a:pPr>
            <a:r>
              <a:rPr lang="en-US" sz="2400" b="1" i="0" u="none" strike="noStrike" cap="none" baseline="0" dirty="0">
                <a:solidFill>
                  <a:schemeClr val="bg1"/>
                </a:solidFill>
                <a:latin typeface="Calibri"/>
                <a:ea typeface="Calibri"/>
                <a:cs typeface="Calibri"/>
                <a:sym typeface="Calibri"/>
              </a:rPr>
              <a:t>Patterned Gate Fabrication</a:t>
            </a:r>
          </a:p>
        </p:txBody>
      </p:sp>
      <p:sp>
        <p:nvSpPr>
          <p:cNvPr id="45" name="Shape 45"/>
          <p:cNvSpPr/>
          <p:nvPr/>
        </p:nvSpPr>
        <p:spPr>
          <a:xfrm>
            <a:off x="39744" y="2629850"/>
            <a:ext cx="2704635" cy="420628"/>
          </a:xfrm>
          <a:prstGeom prst="rect">
            <a:avLst/>
          </a:prstGeom>
          <a:noFill/>
          <a:ln>
            <a:noFill/>
          </a:ln>
        </p:spPr>
        <p:txBody>
          <a:bodyPr wrap="square" lIns="63500" tIns="25400" rIns="63500" bIns="25400" anchor="t" anchorCtr="0">
            <a:spAutoFit/>
          </a:bodyPr>
          <a:lstStyle/>
          <a:p>
            <a:pPr marL="0" marR="0" lvl="0" indent="0" algn="r" rtl="0">
              <a:spcBef>
                <a:spcPts val="0"/>
              </a:spcBef>
              <a:buSzPct val="25000"/>
              <a:buNone/>
            </a:pPr>
            <a:r>
              <a:rPr lang="en-US" sz="2400" b="1" i="0" u="none" strike="noStrike" cap="none" baseline="0" dirty="0">
                <a:solidFill>
                  <a:schemeClr val="bg1"/>
                </a:solidFill>
                <a:latin typeface="Calibri"/>
                <a:ea typeface="Calibri"/>
                <a:cs typeface="Calibri"/>
                <a:sym typeface="Calibri"/>
              </a:rPr>
              <a:t>Device Fabrication</a:t>
            </a:r>
          </a:p>
        </p:txBody>
      </p:sp>
      <p:sp>
        <p:nvSpPr>
          <p:cNvPr id="47" name="Shape 47"/>
          <p:cNvSpPr/>
          <p:nvPr/>
        </p:nvSpPr>
        <p:spPr>
          <a:xfrm>
            <a:off x="2974286" y="4691370"/>
            <a:ext cx="2868613" cy="420628"/>
          </a:xfrm>
          <a:prstGeom prst="rect">
            <a:avLst/>
          </a:prstGeom>
          <a:noFill/>
          <a:ln>
            <a:noFill/>
          </a:ln>
        </p:spPr>
        <p:txBody>
          <a:bodyPr wrap="square" lIns="63500" tIns="25400" rIns="63500" bIns="25400" anchor="t" anchorCtr="0">
            <a:spAutoFit/>
          </a:bodyPr>
          <a:lstStyle/>
          <a:p>
            <a:pPr marL="0" marR="0" lvl="0" indent="0" algn="ctr" rtl="0">
              <a:spcBef>
                <a:spcPts val="0"/>
              </a:spcBef>
              <a:buSzPct val="25000"/>
              <a:buNone/>
            </a:pPr>
            <a:r>
              <a:rPr lang="en-US" sz="2400" b="1" i="0" u="none" strike="noStrike" cap="none" baseline="0" dirty="0">
                <a:solidFill>
                  <a:schemeClr val="bg1"/>
                </a:solidFill>
                <a:latin typeface="Calibri"/>
                <a:ea typeface="Calibri"/>
                <a:cs typeface="Calibri"/>
                <a:sym typeface="Calibri"/>
              </a:rPr>
              <a:t>Outlook</a:t>
            </a:r>
          </a:p>
        </p:txBody>
      </p:sp>
      <p:sp>
        <p:nvSpPr>
          <p:cNvPr id="49" name="Shape 49"/>
          <p:cNvSpPr txBox="1"/>
          <p:nvPr/>
        </p:nvSpPr>
        <p:spPr>
          <a:xfrm>
            <a:off x="76200" y="57150"/>
            <a:ext cx="9029700" cy="800219"/>
          </a:xfrm>
          <a:prstGeom prst="rect">
            <a:avLst/>
          </a:prstGeom>
          <a:noFill/>
          <a:ln>
            <a:noFill/>
          </a:ln>
        </p:spPr>
        <p:txBody>
          <a:bodyPr lIns="0" tIns="0" rIns="0" bIns="0" anchor="t" anchorCtr="0">
            <a:spAutoFit/>
          </a:bodyPr>
          <a:lstStyle/>
          <a:p>
            <a:pPr marL="0" marR="0" lvl="0" indent="0" algn="l" rtl="0">
              <a:spcBef>
                <a:spcPts val="0"/>
              </a:spcBef>
              <a:buSzPct val="25000"/>
              <a:buNone/>
            </a:pPr>
            <a:r>
              <a:rPr lang="en-US" sz="2600" b="1" dirty="0">
                <a:solidFill>
                  <a:schemeClr val="bg1"/>
                </a:solidFill>
                <a:latin typeface="Calibri"/>
                <a:ea typeface="Calibri"/>
                <a:cs typeface="Calibri"/>
                <a:sym typeface="Calibri"/>
              </a:rPr>
              <a:t>This talk focuses on the fabrication methods of devices designed to host novel quantum states</a:t>
            </a:r>
            <a:endParaRPr lang="en-US" sz="2600" b="1" i="0" u="none" strike="noStrike" cap="none" baseline="0" dirty="0">
              <a:solidFill>
                <a:schemeClr val="bg1"/>
              </a:solidFill>
              <a:latin typeface="Calibri"/>
              <a:ea typeface="Calibri"/>
              <a:cs typeface="Calibri"/>
              <a:sym typeface="Calibri"/>
            </a:endParaRPr>
          </a:p>
        </p:txBody>
      </p:sp>
      <p:pic>
        <p:nvPicPr>
          <p:cNvPr id="2" name="图片 2">
            <a:extLst>
              <a:ext uri="{FF2B5EF4-FFF2-40B4-BE49-F238E27FC236}">
                <a16:creationId xmlns:a16="http://schemas.microsoft.com/office/drawing/2014/main" id="{8EDFC715-4E34-2324-E2E5-579548DC676A}"/>
              </a:ext>
            </a:extLst>
          </p:cNvPr>
          <p:cNvPicPr>
            <a:picLocks noChangeAspect="1"/>
          </p:cNvPicPr>
          <p:nvPr/>
        </p:nvPicPr>
        <p:blipFill>
          <a:blip r:embed="rId3"/>
          <a:stretch>
            <a:fillRect/>
          </a:stretch>
        </p:blipFill>
        <p:spPr>
          <a:xfrm>
            <a:off x="5861764" y="1017213"/>
            <a:ext cx="2698053" cy="1436769"/>
          </a:xfrm>
          <a:prstGeom prst="rect">
            <a:avLst/>
          </a:prstGeom>
        </p:spPr>
      </p:pic>
      <p:sp>
        <p:nvSpPr>
          <p:cNvPr id="3" name="Rectangle 19">
            <a:extLst>
              <a:ext uri="{FF2B5EF4-FFF2-40B4-BE49-F238E27FC236}">
                <a16:creationId xmlns:a16="http://schemas.microsoft.com/office/drawing/2014/main" id="{D8C6AF47-E975-FC04-B2F9-5B8B1CF9FCF8}"/>
              </a:ext>
            </a:extLst>
          </p:cNvPr>
          <p:cNvSpPr/>
          <p:nvPr/>
        </p:nvSpPr>
        <p:spPr>
          <a:xfrm>
            <a:off x="6524266" y="2454872"/>
            <a:ext cx="1800399" cy="215444"/>
          </a:xfrm>
          <a:prstGeom prst="rect">
            <a:avLst/>
          </a:prstGeom>
        </p:spPr>
        <p:txBody>
          <a:bodyPr wrap="square">
            <a:spAutoFit/>
          </a:bodyPr>
          <a:lstStyle/>
          <a:p>
            <a:pPr algn="r"/>
            <a:r>
              <a:rPr lang="en-US" sz="800" dirty="0">
                <a:solidFill>
                  <a:schemeClr val="bg1"/>
                </a:solidFill>
              </a:rPr>
              <a:t>Li et al. Nano Letters 18, 2018</a:t>
            </a:r>
          </a:p>
        </p:txBody>
      </p:sp>
      <p:grpSp>
        <p:nvGrpSpPr>
          <p:cNvPr id="28" name="Group 27">
            <a:extLst>
              <a:ext uri="{FF2B5EF4-FFF2-40B4-BE49-F238E27FC236}">
                <a16:creationId xmlns:a16="http://schemas.microsoft.com/office/drawing/2014/main" id="{229B15D4-ADE3-4C3A-D7C3-259B1E5B9ECF}"/>
              </a:ext>
            </a:extLst>
          </p:cNvPr>
          <p:cNvGrpSpPr/>
          <p:nvPr/>
        </p:nvGrpSpPr>
        <p:grpSpPr>
          <a:xfrm>
            <a:off x="76200" y="966722"/>
            <a:ext cx="3598931" cy="1553430"/>
            <a:chOff x="5468869" y="1423937"/>
            <a:chExt cx="3598931" cy="1553430"/>
          </a:xfrm>
        </p:grpSpPr>
        <p:sp>
          <p:nvSpPr>
            <p:cNvPr id="7" name="Cube 6">
              <a:extLst>
                <a:ext uri="{FF2B5EF4-FFF2-40B4-BE49-F238E27FC236}">
                  <a16:creationId xmlns:a16="http://schemas.microsoft.com/office/drawing/2014/main" id="{46167628-F153-83EE-389A-766E3FA4DD26}"/>
                </a:ext>
              </a:extLst>
            </p:cNvPr>
            <p:cNvSpPr/>
            <p:nvPr/>
          </p:nvSpPr>
          <p:spPr>
            <a:xfrm>
              <a:off x="5468869" y="2196231"/>
              <a:ext cx="3598931" cy="751038"/>
            </a:xfrm>
            <a:prstGeom prst="cube">
              <a:avLst>
                <a:gd name="adj" fmla="val 78353"/>
              </a:avLst>
            </a:prstGeom>
            <a:solidFill>
              <a:srgbClr val="5536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AD456820-2C50-6F4D-09C6-CAD87315707B}"/>
                </a:ext>
              </a:extLst>
            </p:cNvPr>
            <p:cNvSpPr/>
            <p:nvPr/>
          </p:nvSpPr>
          <p:spPr>
            <a:xfrm>
              <a:off x="6290733" y="2196230"/>
              <a:ext cx="2010534" cy="578807"/>
            </a:xfrm>
            <a:prstGeom prst="cube">
              <a:avLst>
                <a:gd name="adj" fmla="val 7835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741A463A-AF42-CF45-643C-67E22678314C}"/>
                </a:ext>
              </a:extLst>
            </p:cNvPr>
            <p:cNvSpPr/>
            <p:nvPr/>
          </p:nvSpPr>
          <p:spPr>
            <a:xfrm>
              <a:off x="6290733" y="2071970"/>
              <a:ext cx="2010534" cy="578807"/>
            </a:xfrm>
            <a:prstGeom prst="cube">
              <a:avLst>
                <a:gd name="adj" fmla="val 78353"/>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F50373CF-A480-D380-BF5C-DBD5420C644D}"/>
                </a:ext>
              </a:extLst>
            </p:cNvPr>
            <p:cNvSpPr/>
            <p:nvPr/>
          </p:nvSpPr>
          <p:spPr>
            <a:xfrm>
              <a:off x="6290733" y="1928715"/>
              <a:ext cx="2010534" cy="578807"/>
            </a:xfrm>
            <a:prstGeom prst="cube">
              <a:avLst>
                <a:gd name="adj" fmla="val 78353"/>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CE3F139F-5699-66E0-F556-EAF48635CB17}"/>
                </a:ext>
              </a:extLst>
            </p:cNvPr>
            <p:cNvSpPr/>
            <p:nvPr/>
          </p:nvSpPr>
          <p:spPr>
            <a:xfrm>
              <a:off x="6290733" y="1482610"/>
              <a:ext cx="2010534" cy="894382"/>
            </a:xfrm>
            <a:prstGeom prst="cube">
              <a:avLst>
                <a:gd name="adj" fmla="val 50313"/>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7D5A323F-F7EF-A223-A61B-C9253F7E772A}"/>
                </a:ext>
              </a:extLst>
            </p:cNvPr>
            <p:cNvSpPr/>
            <p:nvPr/>
          </p:nvSpPr>
          <p:spPr>
            <a:xfrm>
              <a:off x="6290733" y="1423937"/>
              <a:ext cx="2010534" cy="498420"/>
            </a:xfrm>
            <a:prstGeom prst="cube">
              <a:avLst>
                <a:gd name="adj" fmla="val 8812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8C289FC-7050-C39E-B19B-5E4FACA79D6F}"/>
                </a:ext>
              </a:extLst>
            </p:cNvPr>
            <p:cNvSpPr txBox="1"/>
            <p:nvPr/>
          </p:nvSpPr>
          <p:spPr>
            <a:xfrm>
              <a:off x="5468869" y="2777312"/>
              <a:ext cx="972501" cy="200055"/>
            </a:xfrm>
            <a:prstGeom prst="rect">
              <a:avLst/>
            </a:prstGeom>
            <a:noFill/>
          </p:spPr>
          <p:txBody>
            <a:bodyPr wrap="square" rtlCol="0">
              <a:spAutoFit/>
            </a:bodyPr>
            <a:lstStyle/>
            <a:p>
              <a:r>
                <a:rPr lang="en-US" sz="700" b="1" dirty="0">
                  <a:solidFill>
                    <a:schemeClr val="bg1"/>
                  </a:solidFill>
                  <a:latin typeface="Calibri" panose="020F0502020204030204" pitchFamily="34" charset="0"/>
                </a:rPr>
                <a:t>Si/SiO</a:t>
              </a:r>
              <a:r>
                <a:rPr lang="en-US" sz="700" b="1" baseline="-25000" dirty="0">
                  <a:solidFill>
                    <a:schemeClr val="bg1"/>
                  </a:solidFill>
                  <a:latin typeface="Calibri" panose="020F0502020204030204" pitchFamily="34" charset="0"/>
                </a:rPr>
                <a:t>2</a:t>
              </a:r>
              <a:r>
                <a:rPr lang="en-US" sz="700" b="1" dirty="0">
                  <a:solidFill>
                    <a:schemeClr val="bg1"/>
                  </a:solidFill>
                  <a:latin typeface="Calibri" panose="020F0502020204030204" pitchFamily="34" charset="0"/>
                </a:rPr>
                <a:t> Chip</a:t>
              </a:r>
            </a:p>
          </p:txBody>
        </p:sp>
        <p:sp>
          <p:nvSpPr>
            <p:cNvPr id="18" name="TextBox 17">
              <a:extLst>
                <a:ext uri="{FF2B5EF4-FFF2-40B4-BE49-F238E27FC236}">
                  <a16:creationId xmlns:a16="http://schemas.microsoft.com/office/drawing/2014/main" id="{E26D70AF-1559-F064-4340-D59194D1335E}"/>
                </a:ext>
              </a:extLst>
            </p:cNvPr>
            <p:cNvSpPr txBox="1"/>
            <p:nvPr/>
          </p:nvSpPr>
          <p:spPr>
            <a:xfrm>
              <a:off x="6234011" y="2610507"/>
              <a:ext cx="1269725" cy="200055"/>
            </a:xfrm>
            <a:prstGeom prst="rect">
              <a:avLst/>
            </a:prstGeom>
            <a:noFill/>
          </p:spPr>
          <p:txBody>
            <a:bodyPr wrap="square" rtlCol="0">
              <a:spAutoFit/>
            </a:bodyPr>
            <a:lstStyle/>
            <a:p>
              <a:r>
                <a:rPr lang="en-US" sz="700" b="1" dirty="0">
                  <a:solidFill>
                    <a:schemeClr val="bg1"/>
                  </a:solidFill>
                  <a:latin typeface="Calibri" panose="020F0502020204030204" pitchFamily="34" charset="0"/>
                </a:rPr>
                <a:t>Graphite Bottom Gate</a:t>
              </a:r>
            </a:p>
          </p:txBody>
        </p:sp>
        <p:sp>
          <p:nvSpPr>
            <p:cNvPr id="19" name="TextBox 18">
              <a:extLst>
                <a:ext uri="{FF2B5EF4-FFF2-40B4-BE49-F238E27FC236}">
                  <a16:creationId xmlns:a16="http://schemas.microsoft.com/office/drawing/2014/main" id="{AEB8645B-E107-E857-90BD-54ED59A50BCC}"/>
                </a:ext>
              </a:extLst>
            </p:cNvPr>
            <p:cNvSpPr txBox="1"/>
            <p:nvPr/>
          </p:nvSpPr>
          <p:spPr>
            <a:xfrm>
              <a:off x="6234010" y="2485065"/>
              <a:ext cx="1269725" cy="200055"/>
            </a:xfrm>
            <a:prstGeom prst="rect">
              <a:avLst/>
            </a:prstGeom>
            <a:noFill/>
          </p:spPr>
          <p:txBody>
            <a:bodyPr wrap="square" rtlCol="0">
              <a:spAutoFit/>
            </a:bodyPr>
            <a:lstStyle/>
            <a:p>
              <a:r>
                <a:rPr lang="en-US" sz="700" b="1" dirty="0">
                  <a:solidFill>
                    <a:schemeClr val="bg1"/>
                  </a:solidFill>
                  <a:latin typeface="Calibri" panose="020F0502020204030204" pitchFamily="34" charset="0"/>
                </a:rPr>
                <a:t>hBN</a:t>
              </a:r>
            </a:p>
          </p:txBody>
        </p:sp>
        <p:sp>
          <p:nvSpPr>
            <p:cNvPr id="20" name="TextBox 19">
              <a:extLst>
                <a:ext uri="{FF2B5EF4-FFF2-40B4-BE49-F238E27FC236}">
                  <a16:creationId xmlns:a16="http://schemas.microsoft.com/office/drawing/2014/main" id="{862DA3E3-8CF7-3C65-BA5B-6614A5FF31C2}"/>
                </a:ext>
              </a:extLst>
            </p:cNvPr>
            <p:cNvSpPr txBox="1"/>
            <p:nvPr/>
          </p:nvSpPr>
          <p:spPr>
            <a:xfrm>
              <a:off x="6234009" y="2340293"/>
              <a:ext cx="1269725" cy="200055"/>
            </a:xfrm>
            <a:prstGeom prst="rect">
              <a:avLst/>
            </a:prstGeom>
            <a:noFill/>
          </p:spPr>
          <p:txBody>
            <a:bodyPr wrap="square" rtlCol="0">
              <a:spAutoFit/>
            </a:bodyPr>
            <a:lstStyle/>
            <a:p>
              <a:r>
                <a:rPr lang="en-US" sz="700" b="1" dirty="0">
                  <a:solidFill>
                    <a:schemeClr val="bg1"/>
                  </a:solidFill>
                  <a:latin typeface="Calibri" panose="020F0502020204030204" pitchFamily="34" charset="0"/>
                </a:rPr>
                <a:t>Patterned Gate</a:t>
              </a:r>
            </a:p>
          </p:txBody>
        </p:sp>
        <p:sp>
          <p:nvSpPr>
            <p:cNvPr id="21" name="TextBox 20">
              <a:extLst>
                <a:ext uri="{FF2B5EF4-FFF2-40B4-BE49-F238E27FC236}">
                  <a16:creationId xmlns:a16="http://schemas.microsoft.com/office/drawing/2014/main" id="{8EAA1745-3AE3-0CF7-6D77-C34BF28B56D6}"/>
                </a:ext>
              </a:extLst>
            </p:cNvPr>
            <p:cNvSpPr txBox="1"/>
            <p:nvPr/>
          </p:nvSpPr>
          <p:spPr>
            <a:xfrm>
              <a:off x="6234008" y="2201607"/>
              <a:ext cx="1269725" cy="200055"/>
            </a:xfrm>
            <a:prstGeom prst="rect">
              <a:avLst/>
            </a:prstGeom>
            <a:noFill/>
          </p:spPr>
          <p:txBody>
            <a:bodyPr wrap="square" rtlCol="0">
              <a:spAutoFit/>
            </a:bodyPr>
            <a:lstStyle/>
            <a:p>
              <a:r>
                <a:rPr lang="en-US" sz="700" b="1" dirty="0">
                  <a:solidFill>
                    <a:schemeClr val="bg1"/>
                  </a:solidFill>
                  <a:latin typeface="Calibri" panose="020F0502020204030204" pitchFamily="34" charset="0"/>
                </a:rPr>
                <a:t>hBN</a:t>
              </a:r>
            </a:p>
          </p:txBody>
        </p:sp>
        <p:sp>
          <p:nvSpPr>
            <p:cNvPr id="22" name="TextBox 21">
              <a:extLst>
                <a:ext uri="{FF2B5EF4-FFF2-40B4-BE49-F238E27FC236}">
                  <a16:creationId xmlns:a16="http://schemas.microsoft.com/office/drawing/2014/main" id="{12445253-12D0-5F76-7FB0-E5685F76E84F}"/>
                </a:ext>
              </a:extLst>
            </p:cNvPr>
            <p:cNvSpPr txBox="1"/>
            <p:nvPr/>
          </p:nvSpPr>
          <p:spPr>
            <a:xfrm>
              <a:off x="6721060" y="1536979"/>
              <a:ext cx="1269725" cy="200055"/>
            </a:xfrm>
            <a:prstGeom prst="rect">
              <a:avLst/>
            </a:prstGeom>
            <a:noFill/>
          </p:spPr>
          <p:txBody>
            <a:bodyPr wrap="square" rtlCol="0">
              <a:spAutoFit/>
            </a:bodyPr>
            <a:lstStyle/>
            <a:p>
              <a:r>
                <a:rPr lang="en-US" sz="700" b="1" dirty="0">
                  <a:solidFill>
                    <a:schemeClr val="bg1"/>
                  </a:solidFill>
                  <a:latin typeface="Calibri" panose="020F0502020204030204" pitchFamily="34" charset="0"/>
                </a:rPr>
                <a:t>Monolayer Graphene</a:t>
              </a:r>
            </a:p>
          </p:txBody>
        </p:sp>
      </p:grpSp>
      <p:pic>
        <p:nvPicPr>
          <p:cNvPr id="24" name="图片 12">
            <a:extLst>
              <a:ext uri="{FF2B5EF4-FFF2-40B4-BE49-F238E27FC236}">
                <a16:creationId xmlns:a16="http://schemas.microsoft.com/office/drawing/2014/main" id="{75548E66-643C-3FF0-4F37-7AAF8D42A18C}"/>
              </a:ext>
            </a:extLst>
          </p:cNvPr>
          <p:cNvPicPr>
            <a:picLocks noChangeAspect="1"/>
          </p:cNvPicPr>
          <p:nvPr/>
        </p:nvPicPr>
        <p:blipFill>
          <a:blip r:embed="rId4"/>
          <a:stretch>
            <a:fillRect/>
          </a:stretch>
        </p:blipFill>
        <p:spPr>
          <a:xfrm>
            <a:off x="3020785" y="3109764"/>
            <a:ext cx="2775614" cy="1563479"/>
          </a:xfrm>
          <a:prstGeom prst="rect">
            <a:avLst/>
          </a:prstGeom>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6" name="Shape 116"/>
          <p:cNvSpPr/>
          <p:nvPr/>
        </p:nvSpPr>
        <p:spPr>
          <a:xfrm>
            <a:off x="6342821" y="1259540"/>
            <a:ext cx="2781300" cy="861774"/>
          </a:xfrm>
          <a:prstGeom prst="rect">
            <a:avLst/>
          </a:prstGeom>
          <a:noFill/>
          <a:ln>
            <a:noFill/>
          </a:ln>
        </p:spPr>
        <p:txBody>
          <a:bodyPr lIns="63500" tIns="25400" rIns="63500" bIns="254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Calibri"/>
                <a:ea typeface="Calibri"/>
                <a:cs typeface="Calibri"/>
                <a:sym typeface="Calibri"/>
              </a:rPr>
              <a:t>Insulating layers:</a:t>
            </a:r>
          </a:p>
          <a:p>
            <a:pPr marL="0" marR="0" lvl="0" indent="0" algn="l" rtl="0">
              <a:spcBef>
                <a:spcPts val="0"/>
              </a:spcBef>
              <a:buSzPct val="25000"/>
              <a:buNone/>
            </a:pPr>
            <a:r>
              <a:rPr lang="en-US" sz="1800" b="0" i="0" u="none" strike="noStrike" cap="none" baseline="0" dirty="0">
                <a:solidFill>
                  <a:schemeClr val="bg1"/>
                </a:solidFill>
                <a:latin typeface="Calibri"/>
                <a:ea typeface="Calibri"/>
                <a:cs typeface="Calibri"/>
                <a:sym typeface="Calibri"/>
              </a:rPr>
              <a:t>hexagonal Boron Nitride</a:t>
            </a:r>
          </a:p>
        </p:txBody>
      </p:sp>
      <p:sp>
        <p:nvSpPr>
          <p:cNvPr id="117" name="Shape 117"/>
          <p:cNvSpPr/>
          <p:nvPr/>
        </p:nvSpPr>
        <p:spPr>
          <a:xfrm>
            <a:off x="216015" y="4265982"/>
            <a:ext cx="3276600" cy="453599"/>
          </a:xfrm>
          <a:prstGeom prst="rect">
            <a:avLst/>
          </a:prstGeom>
          <a:noFill/>
          <a:ln>
            <a:noFill/>
          </a:ln>
        </p:spPr>
        <p:txBody>
          <a:bodyPr lIns="63500" tIns="25400" rIns="63500" bIns="25400" anchor="t" anchorCtr="0">
            <a:noAutofit/>
          </a:bodyPr>
          <a:lstStyle/>
          <a:p>
            <a:pPr marL="0" marR="0" lvl="0" indent="0" algn="l" rtl="0">
              <a:spcBef>
                <a:spcPts val="0"/>
              </a:spcBef>
              <a:buSzPct val="25000"/>
              <a:buNone/>
            </a:pPr>
            <a:r>
              <a:rPr lang="en-US" sz="1800" dirty="0">
                <a:solidFill>
                  <a:schemeClr val="bg1"/>
                </a:solidFill>
                <a:latin typeface="Calibri"/>
                <a:ea typeface="Calibri"/>
                <a:cs typeface="Calibri"/>
                <a:sym typeface="Calibri"/>
              </a:rPr>
              <a:t>Graphite Gate Electrode: </a:t>
            </a:r>
          </a:p>
          <a:p>
            <a:pPr marL="0" marR="0" lvl="0" indent="0" algn="l" rtl="0">
              <a:spcBef>
                <a:spcPts val="0"/>
              </a:spcBef>
              <a:buSzPct val="25000"/>
              <a:buNone/>
            </a:pPr>
            <a:r>
              <a:rPr lang="en-US" sz="1800" dirty="0">
                <a:solidFill>
                  <a:schemeClr val="bg1"/>
                </a:solidFill>
                <a:latin typeface="Calibri"/>
                <a:ea typeface="Calibri"/>
                <a:cs typeface="Calibri"/>
                <a:sym typeface="Calibri"/>
              </a:rPr>
              <a:t>controls current density in active layer</a:t>
            </a:r>
            <a:endParaRPr lang="en-US" sz="1800" b="0" i="0" u="none" strike="noStrike" cap="none" baseline="0" dirty="0">
              <a:solidFill>
                <a:schemeClr val="bg1"/>
              </a:solidFill>
              <a:latin typeface="Calibri"/>
              <a:ea typeface="Calibri"/>
              <a:cs typeface="Calibri"/>
              <a:sym typeface="Calibri"/>
            </a:endParaRPr>
          </a:p>
        </p:txBody>
      </p:sp>
      <p:sp>
        <p:nvSpPr>
          <p:cNvPr id="118" name="Shape 118"/>
          <p:cNvSpPr txBox="1"/>
          <p:nvPr/>
        </p:nvSpPr>
        <p:spPr>
          <a:xfrm>
            <a:off x="114300" y="-2313"/>
            <a:ext cx="8915400" cy="1292662"/>
          </a:xfrm>
          <a:prstGeom prst="rect">
            <a:avLst/>
          </a:prstGeom>
          <a:noFill/>
          <a:ln>
            <a:noFill/>
          </a:ln>
        </p:spPr>
        <p:txBody>
          <a:bodyPr lIns="0" tIns="0" rIns="0" bIns="0" anchor="t" anchorCtr="0">
            <a:spAutoFit/>
          </a:bodyPr>
          <a:lstStyle/>
          <a:p>
            <a:pPr marL="0" marR="0" lvl="0" indent="0" algn="l" rtl="0">
              <a:spcBef>
                <a:spcPts val="0"/>
              </a:spcBef>
              <a:buSzPct val="25000"/>
              <a:buNone/>
            </a:pPr>
            <a:r>
              <a:rPr lang="en-US" sz="2800" b="1" i="0" u="none" strike="noStrike" cap="none" baseline="0" dirty="0">
                <a:solidFill>
                  <a:schemeClr val="bg1"/>
                </a:solidFill>
                <a:latin typeface="Calibri"/>
                <a:ea typeface="Calibri"/>
                <a:cs typeface="Calibri"/>
                <a:sym typeface="Calibri"/>
              </a:rPr>
              <a:t>Layered or stacked hetero structures allow for microscale engineering to produce desired quantum material characteristics </a:t>
            </a:r>
          </a:p>
        </p:txBody>
      </p:sp>
      <p:grpSp>
        <p:nvGrpSpPr>
          <p:cNvPr id="2" name="Group 1">
            <a:extLst>
              <a:ext uri="{FF2B5EF4-FFF2-40B4-BE49-F238E27FC236}">
                <a16:creationId xmlns:a16="http://schemas.microsoft.com/office/drawing/2014/main" id="{753498BE-7080-3092-91F6-8DAF94B5E01D}"/>
              </a:ext>
            </a:extLst>
          </p:cNvPr>
          <p:cNvGrpSpPr/>
          <p:nvPr/>
        </p:nvGrpSpPr>
        <p:grpSpPr>
          <a:xfrm>
            <a:off x="1066801" y="1409700"/>
            <a:ext cx="6172198" cy="2588841"/>
            <a:chOff x="5468869" y="1423937"/>
            <a:chExt cx="3598931" cy="1523332"/>
          </a:xfrm>
        </p:grpSpPr>
        <p:sp>
          <p:nvSpPr>
            <p:cNvPr id="3" name="Cube 2">
              <a:extLst>
                <a:ext uri="{FF2B5EF4-FFF2-40B4-BE49-F238E27FC236}">
                  <a16:creationId xmlns:a16="http://schemas.microsoft.com/office/drawing/2014/main" id="{4A115A6F-9392-7DF4-3E24-766E26F71B1D}"/>
                </a:ext>
              </a:extLst>
            </p:cNvPr>
            <p:cNvSpPr/>
            <p:nvPr/>
          </p:nvSpPr>
          <p:spPr>
            <a:xfrm>
              <a:off x="5468869" y="2196231"/>
              <a:ext cx="3598931" cy="751038"/>
            </a:xfrm>
            <a:prstGeom prst="cube">
              <a:avLst>
                <a:gd name="adj" fmla="val 78353"/>
              </a:avLst>
            </a:prstGeom>
            <a:solidFill>
              <a:srgbClr val="5536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a:extLst>
                <a:ext uri="{FF2B5EF4-FFF2-40B4-BE49-F238E27FC236}">
                  <a16:creationId xmlns:a16="http://schemas.microsoft.com/office/drawing/2014/main" id="{C9BBB020-8FFF-2193-8E6D-6B69F57F8DDD}"/>
                </a:ext>
              </a:extLst>
            </p:cNvPr>
            <p:cNvSpPr/>
            <p:nvPr/>
          </p:nvSpPr>
          <p:spPr>
            <a:xfrm>
              <a:off x="6290733" y="2196230"/>
              <a:ext cx="2010534" cy="578807"/>
            </a:xfrm>
            <a:prstGeom prst="cube">
              <a:avLst>
                <a:gd name="adj" fmla="val 78353"/>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4">
              <a:extLst>
                <a:ext uri="{FF2B5EF4-FFF2-40B4-BE49-F238E27FC236}">
                  <a16:creationId xmlns:a16="http://schemas.microsoft.com/office/drawing/2014/main" id="{322C697E-FD8C-4CD4-301D-5FB3A7075C97}"/>
                </a:ext>
              </a:extLst>
            </p:cNvPr>
            <p:cNvSpPr/>
            <p:nvPr/>
          </p:nvSpPr>
          <p:spPr>
            <a:xfrm>
              <a:off x="6290733" y="2071970"/>
              <a:ext cx="2010534" cy="578807"/>
            </a:xfrm>
            <a:prstGeom prst="cube">
              <a:avLst>
                <a:gd name="adj" fmla="val 78353"/>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a:extLst>
                <a:ext uri="{FF2B5EF4-FFF2-40B4-BE49-F238E27FC236}">
                  <a16:creationId xmlns:a16="http://schemas.microsoft.com/office/drawing/2014/main" id="{16830042-9381-CBC1-E431-9F8B7E2E60A5}"/>
                </a:ext>
              </a:extLst>
            </p:cNvPr>
            <p:cNvSpPr/>
            <p:nvPr/>
          </p:nvSpPr>
          <p:spPr>
            <a:xfrm>
              <a:off x="6290732" y="1938805"/>
              <a:ext cx="2010534" cy="578807"/>
            </a:xfrm>
            <a:prstGeom prst="cube">
              <a:avLst>
                <a:gd name="adj" fmla="val 78353"/>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3F83F7FA-9782-1A21-6DD4-F66CB198091C}"/>
                </a:ext>
              </a:extLst>
            </p:cNvPr>
            <p:cNvSpPr/>
            <p:nvPr/>
          </p:nvSpPr>
          <p:spPr>
            <a:xfrm>
              <a:off x="6290732" y="1496492"/>
              <a:ext cx="2010534" cy="894382"/>
            </a:xfrm>
            <a:prstGeom prst="cube">
              <a:avLst>
                <a:gd name="adj" fmla="val 50313"/>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412C0AE3-6B03-173C-C5C4-B5B3392126E7}"/>
                </a:ext>
              </a:extLst>
            </p:cNvPr>
            <p:cNvSpPr/>
            <p:nvPr/>
          </p:nvSpPr>
          <p:spPr>
            <a:xfrm>
              <a:off x="6290733" y="1423937"/>
              <a:ext cx="2010534" cy="511326"/>
            </a:xfrm>
            <a:prstGeom prst="cube">
              <a:avLst>
                <a:gd name="adj" fmla="val 8812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59151D-729E-9BB4-DBDF-90F2820352E4}"/>
                </a:ext>
              </a:extLst>
            </p:cNvPr>
            <p:cNvSpPr txBox="1"/>
            <p:nvPr/>
          </p:nvSpPr>
          <p:spPr>
            <a:xfrm>
              <a:off x="5478066" y="2786970"/>
              <a:ext cx="972501" cy="135827"/>
            </a:xfrm>
            <a:prstGeom prst="rect">
              <a:avLst/>
            </a:prstGeom>
            <a:noFill/>
          </p:spPr>
          <p:txBody>
            <a:bodyPr wrap="square" rtlCol="0">
              <a:spAutoFit/>
            </a:bodyPr>
            <a:lstStyle/>
            <a:p>
              <a:r>
                <a:rPr lang="en-US" sz="900" b="1" dirty="0">
                  <a:solidFill>
                    <a:schemeClr val="bg1"/>
                  </a:solidFill>
                  <a:latin typeface="Calibri" panose="020F0502020204030204" pitchFamily="34" charset="0"/>
                </a:rPr>
                <a:t>Si/SiO</a:t>
              </a:r>
              <a:r>
                <a:rPr lang="en-US" sz="900" b="1" baseline="-25000" dirty="0">
                  <a:solidFill>
                    <a:schemeClr val="bg1"/>
                  </a:solidFill>
                  <a:latin typeface="Calibri" panose="020F0502020204030204" pitchFamily="34" charset="0"/>
                </a:rPr>
                <a:t>2</a:t>
              </a:r>
              <a:r>
                <a:rPr lang="en-US" sz="900" b="1" dirty="0">
                  <a:solidFill>
                    <a:schemeClr val="bg1"/>
                  </a:solidFill>
                  <a:latin typeface="Calibri" panose="020F0502020204030204" pitchFamily="34" charset="0"/>
                </a:rPr>
                <a:t> Chip</a:t>
              </a:r>
            </a:p>
          </p:txBody>
        </p:sp>
        <p:sp>
          <p:nvSpPr>
            <p:cNvPr id="10" name="TextBox 9">
              <a:extLst>
                <a:ext uri="{FF2B5EF4-FFF2-40B4-BE49-F238E27FC236}">
                  <a16:creationId xmlns:a16="http://schemas.microsoft.com/office/drawing/2014/main" id="{69FDC1CD-7FB4-FCEA-8A10-F22D98AFF102}"/>
                </a:ext>
              </a:extLst>
            </p:cNvPr>
            <p:cNvSpPr txBox="1"/>
            <p:nvPr/>
          </p:nvSpPr>
          <p:spPr>
            <a:xfrm>
              <a:off x="6265196" y="2651713"/>
              <a:ext cx="1269725" cy="135827"/>
            </a:xfrm>
            <a:prstGeom prst="rect">
              <a:avLst/>
            </a:prstGeom>
            <a:noFill/>
          </p:spPr>
          <p:txBody>
            <a:bodyPr wrap="square" rtlCol="0">
              <a:spAutoFit/>
            </a:bodyPr>
            <a:lstStyle/>
            <a:p>
              <a:r>
                <a:rPr lang="en-US" sz="900" b="1" dirty="0">
                  <a:solidFill>
                    <a:schemeClr val="bg1"/>
                  </a:solidFill>
                  <a:latin typeface="Calibri" panose="020F0502020204030204" pitchFamily="34" charset="0"/>
                </a:rPr>
                <a:t>Bottom Gate</a:t>
              </a:r>
            </a:p>
          </p:txBody>
        </p:sp>
        <p:sp>
          <p:nvSpPr>
            <p:cNvPr id="11" name="TextBox 10">
              <a:extLst>
                <a:ext uri="{FF2B5EF4-FFF2-40B4-BE49-F238E27FC236}">
                  <a16:creationId xmlns:a16="http://schemas.microsoft.com/office/drawing/2014/main" id="{EA45D42D-4837-5534-1929-D264A7AC2AC1}"/>
                </a:ext>
              </a:extLst>
            </p:cNvPr>
            <p:cNvSpPr txBox="1"/>
            <p:nvPr/>
          </p:nvSpPr>
          <p:spPr>
            <a:xfrm>
              <a:off x="6265196" y="2524039"/>
              <a:ext cx="1269725" cy="135827"/>
            </a:xfrm>
            <a:prstGeom prst="rect">
              <a:avLst/>
            </a:prstGeom>
            <a:noFill/>
          </p:spPr>
          <p:txBody>
            <a:bodyPr wrap="square" rtlCol="0">
              <a:spAutoFit/>
            </a:bodyPr>
            <a:lstStyle/>
            <a:p>
              <a:r>
                <a:rPr lang="en-US" sz="900" b="1" dirty="0">
                  <a:solidFill>
                    <a:schemeClr val="bg1"/>
                  </a:solidFill>
                  <a:latin typeface="Calibri" panose="020F0502020204030204" pitchFamily="34" charset="0"/>
                </a:rPr>
                <a:t>hBN</a:t>
              </a:r>
            </a:p>
          </p:txBody>
        </p:sp>
        <p:sp>
          <p:nvSpPr>
            <p:cNvPr id="12" name="TextBox 11">
              <a:extLst>
                <a:ext uri="{FF2B5EF4-FFF2-40B4-BE49-F238E27FC236}">
                  <a16:creationId xmlns:a16="http://schemas.microsoft.com/office/drawing/2014/main" id="{13588FB8-EB4D-D052-02E2-49D905DC1DA1}"/>
                </a:ext>
              </a:extLst>
            </p:cNvPr>
            <p:cNvSpPr txBox="1"/>
            <p:nvPr/>
          </p:nvSpPr>
          <p:spPr>
            <a:xfrm>
              <a:off x="6265196" y="2382268"/>
              <a:ext cx="1269725" cy="135827"/>
            </a:xfrm>
            <a:prstGeom prst="rect">
              <a:avLst/>
            </a:prstGeom>
            <a:noFill/>
          </p:spPr>
          <p:txBody>
            <a:bodyPr wrap="square" rtlCol="0">
              <a:spAutoFit/>
            </a:bodyPr>
            <a:lstStyle/>
            <a:p>
              <a:r>
                <a:rPr lang="en-US" sz="900" b="1" dirty="0">
                  <a:solidFill>
                    <a:schemeClr val="bg1"/>
                  </a:solidFill>
                  <a:latin typeface="Calibri" panose="020F0502020204030204" pitchFamily="34" charset="0"/>
                </a:rPr>
                <a:t>Patterned Gate</a:t>
              </a:r>
            </a:p>
          </p:txBody>
        </p:sp>
        <p:sp>
          <p:nvSpPr>
            <p:cNvPr id="13" name="TextBox 12">
              <a:extLst>
                <a:ext uri="{FF2B5EF4-FFF2-40B4-BE49-F238E27FC236}">
                  <a16:creationId xmlns:a16="http://schemas.microsoft.com/office/drawing/2014/main" id="{52C651C4-1752-80BE-B297-A0CFFEC8F1D7}"/>
                </a:ext>
              </a:extLst>
            </p:cNvPr>
            <p:cNvSpPr txBox="1"/>
            <p:nvPr/>
          </p:nvSpPr>
          <p:spPr>
            <a:xfrm>
              <a:off x="6265196" y="2232161"/>
              <a:ext cx="1269725" cy="135827"/>
            </a:xfrm>
            <a:prstGeom prst="rect">
              <a:avLst/>
            </a:prstGeom>
            <a:noFill/>
          </p:spPr>
          <p:txBody>
            <a:bodyPr wrap="square" rtlCol="0">
              <a:spAutoFit/>
            </a:bodyPr>
            <a:lstStyle/>
            <a:p>
              <a:r>
                <a:rPr lang="en-US" sz="900" b="1" dirty="0">
                  <a:solidFill>
                    <a:schemeClr val="bg1"/>
                  </a:solidFill>
                  <a:latin typeface="Calibri" panose="020F0502020204030204" pitchFamily="34" charset="0"/>
                </a:rPr>
                <a:t>hBN</a:t>
              </a:r>
            </a:p>
          </p:txBody>
        </p:sp>
        <p:sp>
          <p:nvSpPr>
            <p:cNvPr id="14" name="TextBox 13">
              <a:extLst>
                <a:ext uri="{FF2B5EF4-FFF2-40B4-BE49-F238E27FC236}">
                  <a16:creationId xmlns:a16="http://schemas.microsoft.com/office/drawing/2014/main" id="{D88640FB-1BFF-A68E-577A-4935315A3BB0}"/>
                </a:ext>
              </a:extLst>
            </p:cNvPr>
            <p:cNvSpPr txBox="1"/>
            <p:nvPr/>
          </p:nvSpPr>
          <p:spPr>
            <a:xfrm>
              <a:off x="6900059" y="1537320"/>
              <a:ext cx="1269725" cy="135827"/>
            </a:xfrm>
            <a:prstGeom prst="rect">
              <a:avLst/>
            </a:prstGeom>
            <a:noFill/>
          </p:spPr>
          <p:txBody>
            <a:bodyPr wrap="square" rtlCol="0">
              <a:spAutoFit/>
            </a:bodyPr>
            <a:lstStyle/>
            <a:p>
              <a:r>
                <a:rPr lang="en-US" sz="900" b="1" dirty="0">
                  <a:solidFill>
                    <a:schemeClr val="bg1"/>
                  </a:solidFill>
                  <a:latin typeface="Calibri" panose="020F0502020204030204" pitchFamily="34" charset="0"/>
                </a:rPr>
                <a:t>Monolayer Graphene</a:t>
              </a:r>
            </a:p>
          </p:txBody>
        </p:sp>
      </p:grpSp>
      <p:cxnSp>
        <p:nvCxnSpPr>
          <p:cNvPr id="111" name="Shape 111"/>
          <p:cNvCxnSpPr>
            <a:cxnSpLocks/>
            <a:endCxn id="117" idx="3"/>
          </p:cNvCxnSpPr>
          <p:nvPr/>
        </p:nvCxnSpPr>
        <p:spPr>
          <a:xfrm flipH="1">
            <a:off x="3492615" y="3617751"/>
            <a:ext cx="374637" cy="875031"/>
          </a:xfrm>
          <a:prstGeom prst="straightConnector1">
            <a:avLst/>
          </a:prstGeom>
          <a:noFill/>
          <a:ln w="28575" cap="flat">
            <a:solidFill>
              <a:schemeClr val="bg1"/>
            </a:solidFill>
            <a:prstDash val="solid"/>
            <a:round/>
            <a:headEnd type="none" w="med" len="med"/>
            <a:tailEnd type="none" w="med" len="med"/>
          </a:ln>
        </p:spPr>
      </p:cxnSp>
      <p:cxnSp>
        <p:nvCxnSpPr>
          <p:cNvPr id="114" name="Shape 114"/>
          <p:cNvCxnSpPr>
            <a:cxnSpLocks/>
          </p:cNvCxnSpPr>
          <p:nvPr/>
        </p:nvCxnSpPr>
        <p:spPr>
          <a:xfrm>
            <a:off x="2487346" y="1774378"/>
            <a:ext cx="1379906" cy="246594"/>
          </a:xfrm>
          <a:prstGeom prst="straightConnector1">
            <a:avLst/>
          </a:prstGeom>
          <a:noFill/>
          <a:ln w="28575" cap="flat">
            <a:solidFill>
              <a:schemeClr val="bg1"/>
            </a:solidFill>
            <a:prstDash val="solid"/>
            <a:round/>
            <a:headEnd type="none" w="med" len="med"/>
            <a:tailEnd type="none" w="med" len="med"/>
          </a:ln>
        </p:spPr>
      </p:cxnSp>
      <p:cxnSp>
        <p:nvCxnSpPr>
          <p:cNvPr id="115" name="Shape 115"/>
          <p:cNvCxnSpPr>
            <a:cxnSpLocks/>
            <a:stCxn id="116" idx="1"/>
          </p:cNvCxnSpPr>
          <p:nvPr/>
        </p:nvCxnSpPr>
        <p:spPr>
          <a:xfrm flipH="1">
            <a:off x="5446643" y="1690427"/>
            <a:ext cx="896178" cy="881323"/>
          </a:xfrm>
          <a:prstGeom prst="straightConnector1">
            <a:avLst/>
          </a:prstGeom>
          <a:noFill/>
          <a:ln w="28575" cap="flat">
            <a:solidFill>
              <a:schemeClr val="bg1"/>
            </a:solidFill>
            <a:prstDash val="solid"/>
            <a:round/>
            <a:headEnd type="none" w="med" len="med"/>
            <a:tailEnd type="none" w="med" len="med"/>
          </a:ln>
        </p:spPr>
      </p:cxnSp>
      <p:sp>
        <p:nvSpPr>
          <p:cNvPr id="112" name="Shape 112"/>
          <p:cNvSpPr/>
          <p:nvPr/>
        </p:nvSpPr>
        <p:spPr>
          <a:xfrm>
            <a:off x="60922" y="1703474"/>
            <a:ext cx="2323901" cy="717844"/>
          </a:xfrm>
          <a:prstGeom prst="rect">
            <a:avLst/>
          </a:prstGeom>
          <a:noFill/>
          <a:ln>
            <a:noFill/>
          </a:ln>
        </p:spPr>
        <p:txBody>
          <a:bodyPr lIns="63500" tIns="25400" rIns="63500" bIns="25400" anchor="t" anchorCtr="0">
            <a:noAutofit/>
          </a:bodyPr>
          <a:lstStyle/>
          <a:p>
            <a:pPr marL="0" marR="0" lvl="0" indent="0" algn="l" rtl="0">
              <a:spcBef>
                <a:spcPts val="0"/>
              </a:spcBef>
              <a:buSzPct val="25000"/>
              <a:buNone/>
            </a:pPr>
            <a:r>
              <a:rPr lang="en-US" sz="1800" dirty="0">
                <a:solidFill>
                  <a:schemeClr val="bg1"/>
                </a:solidFill>
                <a:latin typeface="Calibri"/>
                <a:ea typeface="Calibri"/>
                <a:cs typeface="Calibri"/>
                <a:sym typeface="Calibri"/>
              </a:rPr>
              <a:t>Graphene Active Layer:</a:t>
            </a:r>
          </a:p>
          <a:p>
            <a:pPr marL="0" marR="0" lvl="0" indent="0" algn="l" rtl="0">
              <a:spcBef>
                <a:spcPts val="0"/>
              </a:spcBef>
              <a:buSzPct val="25000"/>
              <a:buNone/>
            </a:pPr>
            <a:r>
              <a:rPr lang="en-US" sz="1800" dirty="0">
                <a:solidFill>
                  <a:schemeClr val="bg1"/>
                </a:solidFill>
                <a:latin typeface="Calibri"/>
                <a:ea typeface="Calibri"/>
                <a:cs typeface="Calibri"/>
                <a:sym typeface="Calibri"/>
              </a:rPr>
              <a:t>where the novel quantum states will be measured</a:t>
            </a:r>
            <a:endParaRPr lang="en-US" sz="1800" b="0" i="0" u="none" strike="noStrike" cap="none" baseline="0" dirty="0">
              <a:solidFill>
                <a:schemeClr val="bg1"/>
              </a:solidFill>
              <a:latin typeface="Calibri"/>
              <a:ea typeface="Calibri"/>
              <a:cs typeface="Calibri"/>
              <a:sym typeface="Calibri"/>
            </a:endParaRPr>
          </a:p>
        </p:txBody>
      </p:sp>
      <p:cxnSp>
        <p:nvCxnSpPr>
          <p:cNvPr id="22" name="Shape 115">
            <a:extLst>
              <a:ext uri="{FF2B5EF4-FFF2-40B4-BE49-F238E27FC236}">
                <a16:creationId xmlns:a16="http://schemas.microsoft.com/office/drawing/2014/main" id="{58075F3E-6640-4FE4-2C66-C9578713A6D8}"/>
              </a:ext>
            </a:extLst>
          </p:cNvPr>
          <p:cNvCxnSpPr>
            <a:cxnSpLocks/>
            <a:stCxn id="116" idx="1"/>
          </p:cNvCxnSpPr>
          <p:nvPr/>
        </p:nvCxnSpPr>
        <p:spPr>
          <a:xfrm flipH="1">
            <a:off x="5549348" y="1690427"/>
            <a:ext cx="793473" cy="1290049"/>
          </a:xfrm>
          <a:prstGeom prst="straightConnector1">
            <a:avLst/>
          </a:prstGeom>
          <a:noFill/>
          <a:ln w="28575" cap="flat">
            <a:solidFill>
              <a:schemeClr val="bg1"/>
            </a:solidFill>
            <a:prstDash val="solid"/>
            <a:round/>
            <a:headEnd type="none" w="med" len="med"/>
            <a:tailEnd type="none" w="med" len="med"/>
          </a:ln>
        </p:spPr>
      </p:cxnSp>
      <p:sp>
        <p:nvSpPr>
          <p:cNvPr id="26" name="Shape 117">
            <a:extLst>
              <a:ext uri="{FF2B5EF4-FFF2-40B4-BE49-F238E27FC236}">
                <a16:creationId xmlns:a16="http://schemas.microsoft.com/office/drawing/2014/main" id="{5ACAD3C0-3ACA-E930-4998-9D95776E90AB}"/>
              </a:ext>
            </a:extLst>
          </p:cNvPr>
          <p:cNvSpPr/>
          <p:nvPr/>
        </p:nvSpPr>
        <p:spPr>
          <a:xfrm>
            <a:off x="5692179" y="4157717"/>
            <a:ext cx="3276600" cy="871691"/>
          </a:xfrm>
          <a:prstGeom prst="rect">
            <a:avLst/>
          </a:prstGeom>
          <a:noFill/>
          <a:ln>
            <a:solidFill>
              <a:schemeClr val="bg1"/>
            </a:solidFill>
          </a:ln>
        </p:spPr>
        <p:txBody>
          <a:bodyPr lIns="63500" tIns="25400" rIns="63500" bIns="25400" anchor="t" anchorCtr="0">
            <a:noAutofit/>
          </a:bodyPr>
          <a:lstStyle/>
          <a:p>
            <a:pPr marL="0" marR="0" lvl="0" indent="0" algn="l" rtl="0">
              <a:spcBef>
                <a:spcPts val="0"/>
              </a:spcBef>
              <a:buSzPct val="25000"/>
              <a:buNone/>
            </a:pPr>
            <a:r>
              <a:rPr lang="en-US" sz="1800" dirty="0">
                <a:solidFill>
                  <a:schemeClr val="bg1"/>
                </a:solidFill>
                <a:latin typeface="Calibri"/>
                <a:ea typeface="Calibri"/>
                <a:cs typeface="Calibri"/>
                <a:sym typeface="Calibri"/>
              </a:rPr>
              <a:t>Graphite Patterned Gate: </a:t>
            </a:r>
          </a:p>
          <a:p>
            <a:pPr marL="0" marR="0" lvl="0" indent="0" algn="l" rtl="0">
              <a:spcBef>
                <a:spcPts val="0"/>
              </a:spcBef>
              <a:buSzPct val="25000"/>
              <a:buNone/>
            </a:pPr>
            <a:r>
              <a:rPr lang="en-US" sz="1800" dirty="0">
                <a:solidFill>
                  <a:schemeClr val="bg1"/>
                </a:solidFill>
                <a:latin typeface="Calibri"/>
                <a:ea typeface="Calibri"/>
                <a:cs typeface="Calibri"/>
                <a:sym typeface="Calibri"/>
              </a:rPr>
              <a:t>controls carrier energy in active layer</a:t>
            </a:r>
            <a:endParaRPr lang="en-US" sz="1800" b="0" i="0" u="none" strike="noStrike" cap="none" baseline="0" dirty="0">
              <a:solidFill>
                <a:schemeClr val="bg1"/>
              </a:solidFill>
              <a:latin typeface="Calibri"/>
              <a:ea typeface="Calibri"/>
              <a:cs typeface="Calibri"/>
              <a:sym typeface="Calibri"/>
            </a:endParaRPr>
          </a:p>
        </p:txBody>
      </p:sp>
      <p:cxnSp>
        <p:nvCxnSpPr>
          <p:cNvPr id="27" name="Shape 111">
            <a:extLst>
              <a:ext uri="{FF2B5EF4-FFF2-40B4-BE49-F238E27FC236}">
                <a16:creationId xmlns:a16="http://schemas.microsoft.com/office/drawing/2014/main" id="{D65D242E-0B69-66DD-2F62-56A3BFF41ABF}"/>
              </a:ext>
            </a:extLst>
          </p:cNvPr>
          <p:cNvCxnSpPr>
            <a:cxnSpLocks/>
            <a:endCxn id="26" idx="1"/>
          </p:cNvCxnSpPr>
          <p:nvPr/>
        </p:nvCxnSpPr>
        <p:spPr>
          <a:xfrm>
            <a:off x="3958732" y="3047039"/>
            <a:ext cx="1733447" cy="1546524"/>
          </a:xfrm>
          <a:prstGeom prst="straightConnector1">
            <a:avLst/>
          </a:prstGeom>
          <a:noFill/>
          <a:ln w="28575" cap="flat">
            <a:solidFill>
              <a:schemeClr val="bg1"/>
            </a:solidFill>
            <a:prstDash val="solid"/>
            <a:round/>
            <a:headEnd type="none" w="med" len="med"/>
            <a:tailEnd type="none" w="med" len="med"/>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7" name="Rectangle 16">
            <a:extLst>
              <a:ext uri="{FF2B5EF4-FFF2-40B4-BE49-F238E27FC236}">
                <a16:creationId xmlns:a16="http://schemas.microsoft.com/office/drawing/2014/main" id="{F48F1354-451A-2440-B4CC-11607E5253CC}"/>
              </a:ext>
            </a:extLst>
          </p:cNvPr>
          <p:cNvSpPr/>
          <p:nvPr/>
        </p:nvSpPr>
        <p:spPr>
          <a:xfrm>
            <a:off x="6088355" y="3305637"/>
            <a:ext cx="620826" cy="25898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67125C-7859-0965-BA64-C0BF3091D59A}"/>
              </a:ext>
            </a:extLst>
          </p:cNvPr>
          <p:cNvSpPr/>
          <p:nvPr/>
        </p:nvSpPr>
        <p:spPr>
          <a:xfrm>
            <a:off x="5015176" y="3294926"/>
            <a:ext cx="620826" cy="25898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E57013-D6E0-A2C0-BE70-27529B130934}"/>
              </a:ext>
            </a:extLst>
          </p:cNvPr>
          <p:cNvSpPr/>
          <p:nvPr/>
        </p:nvSpPr>
        <p:spPr>
          <a:xfrm>
            <a:off x="3843649" y="3305637"/>
            <a:ext cx="620826" cy="25898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E5E85AA-A938-4704-D9B0-FA92A2AC118E}"/>
              </a:ext>
            </a:extLst>
          </p:cNvPr>
          <p:cNvSpPr/>
          <p:nvPr/>
        </p:nvSpPr>
        <p:spPr>
          <a:xfrm>
            <a:off x="2770470" y="3292275"/>
            <a:ext cx="620826" cy="25898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3image1160205056">
            <a:extLst>
              <a:ext uri="{FF2B5EF4-FFF2-40B4-BE49-F238E27FC236}">
                <a16:creationId xmlns:a16="http://schemas.microsoft.com/office/drawing/2014/main" id="{ECC03F9D-7CFE-2AFD-A203-AFC81E264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90" r="1273" b="68801"/>
          <a:stretch/>
        </p:blipFill>
        <p:spPr bwMode="auto">
          <a:xfrm>
            <a:off x="2007700" y="798571"/>
            <a:ext cx="5302922" cy="990102"/>
          </a:xfrm>
          <a:prstGeom prst="rect">
            <a:avLst/>
          </a:prstGeom>
          <a:noFill/>
          <a:extLst>
            <a:ext uri="{909E8E84-426E-40DD-AFC4-6F175D3DCCD1}">
              <a14:hiddenFill xmlns:a14="http://schemas.microsoft.com/office/drawing/2010/main">
                <a:solidFill>
                  <a:srgbClr val="FFFFFF"/>
                </a:solidFill>
              </a14:hiddenFill>
            </a:ext>
          </a:extLst>
        </p:spPr>
      </p:pic>
      <p:sp>
        <p:nvSpPr>
          <p:cNvPr id="103" name="Shape 103"/>
          <p:cNvSpPr txBox="1">
            <a:spLocks noGrp="1"/>
          </p:cNvSpPr>
          <p:nvPr>
            <p:ph type="title"/>
          </p:nvPr>
        </p:nvSpPr>
        <p:spPr>
          <a:xfrm>
            <a:off x="76200" y="90487"/>
            <a:ext cx="9023400" cy="400110"/>
          </a:xfrm>
          <a:prstGeom prst="rect">
            <a:avLst/>
          </a:prstGeom>
          <a:noFill/>
          <a:ln>
            <a:noFill/>
          </a:ln>
        </p:spPr>
        <p:txBody>
          <a:bodyPr lIns="0" tIns="0" rIns="0" bIns="0" anchor="t" anchorCtr="0">
            <a:spAutoFit/>
          </a:bodyPr>
          <a:lstStyle/>
          <a:p>
            <a:pPr marL="0" marR="0" lvl="0" indent="0" algn="l" rtl="0">
              <a:spcBef>
                <a:spcPts val="0"/>
              </a:spcBef>
              <a:buClr>
                <a:schemeClr val="dk1"/>
              </a:buClr>
              <a:buFont typeface="Calibri"/>
              <a:buNone/>
            </a:pPr>
            <a:r>
              <a:rPr lang="en-US" b="1" i="0" u="none" strike="noStrike" cap="none" baseline="0" dirty="0">
                <a:solidFill>
                  <a:schemeClr val="bg1"/>
                </a:solidFill>
                <a:latin typeface="Calibri"/>
                <a:ea typeface="Calibri"/>
                <a:cs typeface="Calibri"/>
                <a:sym typeface="Calibri"/>
              </a:rPr>
              <a:t>Cartoon Cross Section of Potential Traps</a:t>
            </a:r>
            <a:endParaRPr b="1" i="0" u="none" strike="noStrike" cap="none" baseline="0" dirty="0">
              <a:solidFill>
                <a:schemeClr val="bg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1B1BEC72-7001-2FE3-96F1-148E14FBCE52}"/>
              </a:ext>
            </a:extLst>
          </p:cNvPr>
          <p:cNvGrpSpPr/>
          <p:nvPr/>
        </p:nvGrpSpPr>
        <p:grpSpPr>
          <a:xfrm>
            <a:off x="2007704" y="1703882"/>
            <a:ext cx="5302924" cy="3359618"/>
            <a:chOff x="4383153" y="2232141"/>
            <a:chExt cx="4555161" cy="1622112"/>
          </a:xfrm>
        </p:grpSpPr>
        <p:sp>
          <p:nvSpPr>
            <p:cNvPr id="10" name="Rectangle 9">
              <a:extLst>
                <a:ext uri="{FF2B5EF4-FFF2-40B4-BE49-F238E27FC236}">
                  <a16:creationId xmlns:a16="http://schemas.microsoft.com/office/drawing/2014/main" id="{03475120-F9BC-CAE8-C25A-8C511F133BD4}"/>
                </a:ext>
              </a:extLst>
            </p:cNvPr>
            <p:cNvSpPr/>
            <p:nvPr/>
          </p:nvSpPr>
          <p:spPr>
            <a:xfrm>
              <a:off x="4383154" y="2232141"/>
              <a:ext cx="4555157" cy="17218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E25A69-D56A-25B6-5B46-562A3AFD0B9E}"/>
                </a:ext>
              </a:extLst>
            </p:cNvPr>
            <p:cNvSpPr/>
            <p:nvPr/>
          </p:nvSpPr>
          <p:spPr>
            <a:xfrm>
              <a:off x="4383156" y="2405270"/>
              <a:ext cx="4555158" cy="596348"/>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B49F0C-26FD-5018-DEDD-FB84498A708B}"/>
                </a:ext>
              </a:extLst>
            </p:cNvPr>
            <p:cNvSpPr/>
            <p:nvPr/>
          </p:nvSpPr>
          <p:spPr>
            <a:xfrm>
              <a:off x="4383153" y="3124105"/>
              <a:ext cx="4555157" cy="25009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9F942C-B5CF-071E-8F72-C7561CD2745F}"/>
                </a:ext>
              </a:extLst>
            </p:cNvPr>
            <p:cNvSpPr/>
            <p:nvPr/>
          </p:nvSpPr>
          <p:spPr>
            <a:xfrm>
              <a:off x="4383154" y="3249151"/>
              <a:ext cx="4555156" cy="250091"/>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52B2FE7-A7B6-089C-22D7-2DBA5D61122B}"/>
                </a:ext>
              </a:extLst>
            </p:cNvPr>
            <p:cNvSpPr/>
            <p:nvPr/>
          </p:nvSpPr>
          <p:spPr>
            <a:xfrm>
              <a:off x="4383154" y="3506385"/>
              <a:ext cx="4555156" cy="347868"/>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F054358C-0032-17B5-5412-4A2F6B7DCEDA}"/>
              </a:ext>
            </a:extLst>
          </p:cNvPr>
          <p:cNvSpPr txBox="1"/>
          <p:nvPr/>
        </p:nvSpPr>
        <p:spPr>
          <a:xfrm>
            <a:off x="2007704" y="2929121"/>
            <a:ext cx="1769166" cy="307777"/>
          </a:xfrm>
          <a:prstGeom prst="rect">
            <a:avLst/>
          </a:prstGeom>
          <a:noFill/>
        </p:spPr>
        <p:txBody>
          <a:bodyPr wrap="square" rtlCol="0">
            <a:spAutoFit/>
          </a:bodyPr>
          <a:lstStyle/>
          <a:p>
            <a:r>
              <a:rPr lang="en-US" b="1" dirty="0">
                <a:solidFill>
                  <a:schemeClr val="bg1"/>
                </a:solidFill>
                <a:latin typeface="Calibri" panose="020F0502020204030204" pitchFamily="34" charset="0"/>
              </a:rPr>
              <a:t>hBN Insulating Layer</a:t>
            </a:r>
          </a:p>
        </p:txBody>
      </p:sp>
      <p:sp>
        <p:nvSpPr>
          <p:cNvPr id="19" name="TextBox 18">
            <a:extLst>
              <a:ext uri="{FF2B5EF4-FFF2-40B4-BE49-F238E27FC236}">
                <a16:creationId xmlns:a16="http://schemas.microsoft.com/office/drawing/2014/main" id="{10190DA0-7D3D-D396-E8A9-0E6E039DEF86}"/>
              </a:ext>
            </a:extLst>
          </p:cNvPr>
          <p:cNvSpPr txBox="1"/>
          <p:nvPr/>
        </p:nvSpPr>
        <p:spPr>
          <a:xfrm>
            <a:off x="2007704" y="4035240"/>
            <a:ext cx="1769166" cy="307777"/>
          </a:xfrm>
          <a:prstGeom prst="rect">
            <a:avLst/>
          </a:prstGeom>
          <a:noFill/>
        </p:spPr>
        <p:txBody>
          <a:bodyPr wrap="square" rtlCol="0">
            <a:spAutoFit/>
          </a:bodyPr>
          <a:lstStyle/>
          <a:p>
            <a:r>
              <a:rPr lang="en-US" b="1" dirty="0">
                <a:solidFill>
                  <a:schemeClr val="bg1"/>
                </a:solidFill>
                <a:latin typeface="Calibri" panose="020F0502020204030204" pitchFamily="34" charset="0"/>
              </a:rPr>
              <a:t>hBN Insulating Layer</a:t>
            </a:r>
          </a:p>
        </p:txBody>
      </p:sp>
      <p:sp>
        <p:nvSpPr>
          <p:cNvPr id="20" name="TextBox 19">
            <a:extLst>
              <a:ext uri="{FF2B5EF4-FFF2-40B4-BE49-F238E27FC236}">
                <a16:creationId xmlns:a16="http://schemas.microsoft.com/office/drawing/2014/main" id="{94AD6D68-82D1-62D0-A621-48C7DAC96C67}"/>
              </a:ext>
            </a:extLst>
          </p:cNvPr>
          <p:cNvSpPr txBox="1"/>
          <p:nvPr/>
        </p:nvSpPr>
        <p:spPr>
          <a:xfrm>
            <a:off x="2007704" y="4755467"/>
            <a:ext cx="2564296" cy="307777"/>
          </a:xfrm>
          <a:prstGeom prst="rect">
            <a:avLst/>
          </a:prstGeom>
          <a:noFill/>
        </p:spPr>
        <p:txBody>
          <a:bodyPr wrap="square" rtlCol="0">
            <a:spAutoFit/>
          </a:bodyPr>
          <a:lstStyle/>
          <a:p>
            <a:r>
              <a:rPr lang="en-US" b="1" dirty="0">
                <a:solidFill>
                  <a:schemeClr val="bg1"/>
                </a:solidFill>
                <a:latin typeface="Calibri" panose="020F0502020204030204" pitchFamily="34" charset="0"/>
              </a:rPr>
              <a:t>Graphite Gate Electrode</a:t>
            </a:r>
          </a:p>
        </p:txBody>
      </p:sp>
      <p:sp>
        <p:nvSpPr>
          <p:cNvPr id="21" name="TextBox 20">
            <a:extLst>
              <a:ext uri="{FF2B5EF4-FFF2-40B4-BE49-F238E27FC236}">
                <a16:creationId xmlns:a16="http://schemas.microsoft.com/office/drawing/2014/main" id="{369E9A9E-9641-03FD-7290-9F182C72C2D7}"/>
              </a:ext>
            </a:extLst>
          </p:cNvPr>
          <p:cNvSpPr txBox="1"/>
          <p:nvPr/>
        </p:nvSpPr>
        <p:spPr>
          <a:xfrm>
            <a:off x="2007700" y="1785754"/>
            <a:ext cx="2564296" cy="307777"/>
          </a:xfrm>
          <a:prstGeom prst="rect">
            <a:avLst/>
          </a:prstGeom>
          <a:noFill/>
        </p:spPr>
        <p:txBody>
          <a:bodyPr wrap="square" rtlCol="0">
            <a:spAutoFit/>
          </a:bodyPr>
          <a:lstStyle/>
          <a:p>
            <a:r>
              <a:rPr lang="en-US" b="1" dirty="0">
                <a:solidFill>
                  <a:schemeClr val="bg1"/>
                </a:solidFill>
                <a:latin typeface="Calibri" panose="020F0502020204030204" pitchFamily="34" charset="0"/>
              </a:rPr>
              <a:t>Graphene</a:t>
            </a:r>
          </a:p>
        </p:txBody>
      </p:sp>
      <p:sp>
        <p:nvSpPr>
          <p:cNvPr id="22" name="TextBox 21">
            <a:extLst>
              <a:ext uri="{FF2B5EF4-FFF2-40B4-BE49-F238E27FC236}">
                <a16:creationId xmlns:a16="http://schemas.microsoft.com/office/drawing/2014/main" id="{280E30C1-3DAA-DD1A-2ED7-A0FA100A7A34}"/>
              </a:ext>
            </a:extLst>
          </p:cNvPr>
          <p:cNvSpPr txBox="1"/>
          <p:nvPr/>
        </p:nvSpPr>
        <p:spPr>
          <a:xfrm>
            <a:off x="1998527" y="3540229"/>
            <a:ext cx="2564296" cy="307777"/>
          </a:xfrm>
          <a:prstGeom prst="rect">
            <a:avLst/>
          </a:prstGeom>
          <a:noFill/>
        </p:spPr>
        <p:txBody>
          <a:bodyPr wrap="square" rtlCol="0">
            <a:spAutoFit/>
          </a:bodyPr>
          <a:lstStyle/>
          <a:p>
            <a:r>
              <a:rPr lang="en-US" b="1" dirty="0">
                <a:solidFill>
                  <a:schemeClr val="bg1"/>
                </a:solidFill>
                <a:latin typeface="Calibri" panose="020F0502020204030204" pitchFamily="34" charset="0"/>
              </a:rPr>
              <a:t>Graphite Patterned Gate</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0" name="Rectangle 9">
            <a:extLst>
              <a:ext uri="{FF2B5EF4-FFF2-40B4-BE49-F238E27FC236}">
                <a16:creationId xmlns:a16="http://schemas.microsoft.com/office/drawing/2014/main" id="{0369253D-54BC-6D1D-FE63-95CC905B91BB}"/>
              </a:ext>
            </a:extLst>
          </p:cNvPr>
          <p:cNvSpPr/>
          <p:nvPr/>
        </p:nvSpPr>
        <p:spPr>
          <a:xfrm>
            <a:off x="5366097" y="1458930"/>
            <a:ext cx="3518124" cy="28662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hape 76"/>
          <p:cNvSpPr txBox="1">
            <a:spLocks noGrp="1"/>
          </p:cNvSpPr>
          <p:nvPr>
            <p:ph type="title"/>
          </p:nvPr>
        </p:nvSpPr>
        <p:spPr>
          <a:xfrm>
            <a:off x="76200" y="90487"/>
            <a:ext cx="9023400" cy="3894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r>
              <a:rPr lang="en-US" b="1" i="0" u="none" strike="noStrike" cap="none" baseline="0" dirty="0">
                <a:solidFill>
                  <a:schemeClr val="bg1"/>
                </a:solidFill>
                <a:latin typeface="Calibri"/>
                <a:ea typeface="Calibri"/>
                <a:cs typeface="Calibri"/>
                <a:sym typeface="Calibri"/>
              </a:rPr>
              <a:t>Patterned gates are etched conductive flakes of a material meant to locally change the potential felt by carriers in the active device layer.</a:t>
            </a:r>
            <a:endParaRPr b="1" i="0" u="none" strike="noStrike" cap="none" baseline="0" dirty="0">
              <a:solidFill>
                <a:schemeClr val="bg1"/>
              </a:solidFill>
              <a:latin typeface="Calibri"/>
              <a:ea typeface="Calibri"/>
              <a:cs typeface="Calibri"/>
              <a:sym typeface="Calibri"/>
            </a:endParaRPr>
          </a:p>
        </p:txBody>
      </p:sp>
      <p:sp>
        <p:nvSpPr>
          <p:cNvPr id="4" name="Rectangle 19">
            <a:extLst>
              <a:ext uri="{FF2B5EF4-FFF2-40B4-BE49-F238E27FC236}">
                <a16:creationId xmlns:a16="http://schemas.microsoft.com/office/drawing/2014/main" id="{4171BE8E-83BE-B1BE-2681-A7636A2DC3CC}"/>
              </a:ext>
            </a:extLst>
          </p:cNvPr>
          <p:cNvSpPr/>
          <p:nvPr/>
        </p:nvSpPr>
        <p:spPr>
          <a:xfrm>
            <a:off x="1699591" y="4325174"/>
            <a:ext cx="2872409" cy="261610"/>
          </a:xfrm>
          <a:prstGeom prst="rect">
            <a:avLst/>
          </a:prstGeom>
        </p:spPr>
        <p:txBody>
          <a:bodyPr wrap="square">
            <a:spAutoFit/>
          </a:bodyPr>
          <a:lstStyle/>
          <a:p>
            <a:pPr algn="r"/>
            <a:r>
              <a:rPr lang="en-US" sz="1100" dirty="0">
                <a:solidFill>
                  <a:schemeClr val="bg1"/>
                </a:solidFill>
              </a:rPr>
              <a:t>Cohen et al. Nature Physics 19, 2023</a:t>
            </a:r>
          </a:p>
        </p:txBody>
      </p:sp>
      <p:grpSp>
        <p:nvGrpSpPr>
          <p:cNvPr id="6" name="Group 5">
            <a:extLst>
              <a:ext uri="{FF2B5EF4-FFF2-40B4-BE49-F238E27FC236}">
                <a16:creationId xmlns:a16="http://schemas.microsoft.com/office/drawing/2014/main" id="{8D1D84FB-8D9D-FCE1-2E0F-0A593F66D1B3}"/>
              </a:ext>
            </a:extLst>
          </p:cNvPr>
          <p:cNvGrpSpPr/>
          <p:nvPr/>
        </p:nvGrpSpPr>
        <p:grpSpPr>
          <a:xfrm>
            <a:off x="139476" y="1356966"/>
            <a:ext cx="4432524" cy="2968208"/>
            <a:chOff x="139476" y="1356966"/>
            <a:chExt cx="4432524" cy="2968208"/>
          </a:xfrm>
        </p:grpSpPr>
        <p:pic>
          <p:nvPicPr>
            <p:cNvPr id="3" name="图片 8">
              <a:extLst>
                <a:ext uri="{FF2B5EF4-FFF2-40B4-BE49-F238E27FC236}">
                  <a16:creationId xmlns:a16="http://schemas.microsoft.com/office/drawing/2014/main" id="{8C26EF29-E4FB-125A-8918-5D165BFEEF68}"/>
                </a:ext>
              </a:extLst>
            </p:cNvPr>
            <p:cNvPicPr>
              <a:picLocks noChangeAspect="1"/>
            </p:cNvPicPr>
            <p:nvPr/>
          </p:nvPicPr>
          <p:blipFill>
            <a:blip r:embed="rId3"/>
            <a:stretch>
              <a:fillRect/>
            </a:stretch>
          </p:blipFill>
          <p:spPr>
            <a:xfrm>
              <a:off x="139476" y="1356966"/>
              <a:ext cx="4432524" cy="2968208"/>
            </a:xfrm>
            <a:prstGeom prst="rect">
              <a:avLst/>
            </a:prstGeom>
          </p:spPr>
        </p:pic>
        <p:sp>
          <p:nvSpPr>
            <p:cNvPr id="5" name="Rectangle 4">
              <a:extLst>
                <a:ext uri="{FF2B5EF4-FFF2-40B4-BE49-F238E27FC236}">
                  <a16:creationId xmlns:a16="http://schemas.microsoft.com/office/drawing/2014/main" id="{BB126473-CB4D-41F2-D3BC-B11833F78E41}"/>
                </a:ext>
              </a:extLst>
            </p:cNvPr>
            <p:cNvSpPr/>
            <p:nvPr/>
          </p:nvSpPr>
          <p:spPr>
            <a:xfrm>
              <a:off x="287383" y="1356966"/>
              <a:ext cx="371966" cy="48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C9AB38E0-792E-9921-3C38-D04C8B957282}"/>
              </a:ext>
            </a:extLst>
          </p:cNvPr>
          <p:cNvSpPr txBox="1"/>
          <p:nvPr/>
        </p:nvSpPr>
        <p:spPr>
          <a:xfrm rot="1708969">
            <a:off x="1700196" y="2316136"/>
            <a:ext cx="1202635" cy="307777"/>
          </a:xfrm>
          <a:prstGeom prst="rect">
            <a:avLst/>
          </a:prstGeom>
          <a:noFill/>
        </p:spPr>
        <p:txBody>
          <a:bodyPr wrap="square" rtlCol="0">
            <a:spAutoFit/>
          </a:bodyPr>
          <a:lstStyle/>
          <a:p>
            <a:r>
              <a:rPr lang="en-US" b="1" dirty="0">
                <a:latin typeface="Calibri" panose="020F0502020204030204" pitchFamily="34" charset="0"/>
              </a:rPr>
              <a:t>Cathode</a:t>
            </a:r>
          </a:p>
        </p:txBody>
      </p:sp>
      <p:sp>
        <p:nvSpPr>
          <p:cNvPr id="8" name="TextBox 7">
            <a:extLst>
              <a:ext uri="{FF2B5EF4-FFF2-40B4-BE49-F238E27FC236}">
                <a16:creationId xmlns:a16="http://schemas.microsoft.com/office/drawing/2014/main" id="{E305CC0A-3E4E-B4D7-2D1A-1DC48DFDFB01}"/>
              </a:ext>
            </a:extLst>
          </p:cNvPr>
          <p:cNvSpPr txBox="1"/>
          <p:nvPr/>
        </p:nvSpPr>
        <p:spPr>
          <a:xfrm rot="1708969">
            <a:off x="1152498" y="3591339"/>
            <a:ext cx="1202635" cy="307777"/>
          </a:xfrm>
          <a:prstGeom prst="rect">
            <a:avLst/>
          </a:prstGeom>
          <a:noFill/>
        </p:spPr>
        <p:txBody>
          <a:bodyPr wrap="square" rtlCol="0">
            <a:spAutoFit/>
          </a:bodyPr>
          <a:lstStyle/>
          <a:p>
            <a:r>
              <a:rPr lang="en-US" b="1" dirty="0">
                <a:latin typeface="Calibri" panose="020F0502020204030204" pitchFamily="34" charset="0"/>
              </a:rPr>
              <a:t>Anode</a:t>
            </a:r>
          </a:p>
        </p:txBody>
      </p:sp>
      <p:pic>
        <p:nvPicPr>
          <p:cNvPr id="9" name="Picture 2" descr="A picture containing text&#10;&#10;Description automatically generated">
            <a:extLst>
              <a:ext uri="{FF2B5EF4-FFF2-40B4-BE49-F238E27FC236}">
                <a16:creationId xmlns:a16="http://schemas.microsoft.com/office/drawing/2014/main" id="{4719F1AB-EBD6-E5F5-8AC7-BCBE2AB30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068" y="1619588"/>
            <a:ext cx="3226183" cy="24429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3" name="Shape 103"/>
          <p:cNvSpPr txBox="1">
            <a:spLocks noGrp="1"/>
          </p:cNvSpPr>
          <p:nvPr>
            <p:ph type="title"/>
          </p:nvPr>
        </p:nvSpPr>
        <p:spPr>
          <a:xfrm>
            <a:off x="76200" y="90487"/>
            <a:ext cx="9023400" cy="400110"/>
          </a:xfrm>
          <a:prstGeom prst="rect">
            <a:avLst/>
          </a:prstGeom>
          <a:noFill/>
          <a:ln>
            <a:noFill/>
          </a:ln>
        </p:spPr>
        <p:txBody>
          <a:bodyPr lIns="0" tIns="0" rIns="0" bIns="0" anchor="t" anchorCtr="0">
            <a:spAutoFit/>
          </a:bodyPr>
          <a:lstStyle/>
          <a:p>
            <a:pPr marL="0" marR="0" lvl="0" indent="0" algn="l" rtl="0">
              <a:spcBef>
                <a:spcPts val="0"/>
              </a:spcBef>
              <a:buClr>
                <a:schemeClr val="dk1"/>
              </a:buClr>
              <a:buFont typeface="Calibri"/>
              <a:buNone/>
            </a:pPr>
            <a:r>
              <a:rPr lang="en-US" b="1" i="0" u="none" strike="noStrike" cap="none" baseline="0" dirty="0">
                <a:solidFill>
                  <a:schemeClr val="bg1"/>
                </a:solidFill>
                <a:latin typeface="Calibri"/>
                <a:ea typeface="Calibri"/>
                <a:cs typeface="Calibri"/>
                <a:sym typeface="Calibri"/>
              </a:rPr>
              <a:t>Device Construction: Stacking mechanically exfoliated flakes</a:t>
            </a:r>
            <a:endParaRPr b="1" i="0" u="none" strike="noStrike" cap="none" baseline="0" dirty="0">
              <a:solidFill>
                <a:schemeClr val="bg1"/>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9D426384-D32B-3816-9F2E-302F7E371425}"/>
              </a:ext>
            </a:extLst>
          </p:cNvPr>
          <p:cNvGrpSpPr/>
          <p:nvPr/>
        </p:nvGrpSpPr>
        <p:grpSpPr>
          <a:xfrm>
            <a:off x="5012375" y="723901"/>
            <a:ext cx="2810934" cy="3970868"/>
            <a:chOff x="27355800" y="11205240"/>
            <a:chExt cx="4648200" cy="6675081"/>
          </a:xfrm>
        </p:grpSpPr>
        <p:pic>
          <p:nvPicPr>
            <p:cNvPr id="4" name="Picture 3">
              <a:extLst>
                <a:ext uri="{FF2B5EF4-FFF2-40B4-BE49-F238E27FC236}">
                  <a16:creationId xmlns:a16="http://schemas.microsoft.com/office/drawing/2014/main" id="{1A52FEB5-768B-4AEA-397E-3117133408B2}"/>
                </a:ext>
              </a:extLst>
            </p:cNvPr>
            <p:cNvPicPr>
              <a:picLocks noChangeAspect="1"/>
            </p:cNvPicPr>
            <p:nvPr/>
          </p:nvPicPr>
          <p:blipFill rotWithShape="1">
            <a:blip r:embed="rId3"/>
            <a:srcRect t="6675" r="14119" b="13586"/>
            <a:stretch/>
          </p:blipFill>
          <p:spPr>
            <a:xfrm rot="5400000">
              <a:off x="26342359" y="12218681"/>
              <a:ext cx="6675081" cy="4648200"/>
            </a:xfrm>
            <a:prstGeom prst="rect">
              <a:avLst/>
            </a:prstGeom>
          </p:spPr>
        </p:pic>
        <p:pic>
          <p:nvPicPr>
            <p:cNvPr id="6" name="Picture 5">
              <a:extLst>
                <a:ext uri="{FF2B5EF4-FFF2-40B4-BE49-F238E27FC236}">
                  <a16:creationId xmlns:a16="http://schemas.microsoft.com/office/drawing/2014/main" id="{132DF2F3-757E-F6E6-1688-A56973189EAA}"/>
                </a:ext>
              </a:extLst>
            </p:cNvPr>
            <p:cNvPicPr>
              <a:picLocks noChangeAspect="1"/>
            </p:cNvPicPr>
            <p:nvPr/>
          </p:nvPicPr>
          <p:blipFill rotWithShape="1">
            <a:blip r:embed="rId4"/>
            <a:srcRect l="18687" t="40152" r="32829" b="32835"/>
            <a:stretch/>
          </p:blipFill>
          <p:spPr>
            <a:xfrm>
              <a:off x="27508200" y="16226424"/>
              <a:ext cx="1905000" cy="1415115"/>
            </a:xfrm>
            <a:prstGeom prst="rect">
              <a:avLst/>
            </a:prstGeom>
            <a:ln w="38100">
              <a:solidFill>
                <a:srgbClr val="FF0000"/>
              </a:solidFill>
            </a:ln>
          </p:spPr>
        </p:pic>
        <p:sp>
          <p:nvSpPr>
            <p:cNvPr id="7" name="Rectangle 6">
              <a:extLst>
                <a:ext uri="{FF2B5EF4-FFF2-40B4-BE49-F238E27FC236}">
                  <a16:creationId xmlns:a16="http://schemas.microsoft.com/office/drawing/2014/main" id="{BCB2C668-0A8C-CA8F-1DDF-240427E35E96}"/>
                </a:ext>
              </a:extLst>
            </p:cNvPr>
            <p:cNvSpPr/>
            <p:nvPr/>
          </p:nvSpPr>
          <p:spPr bwMode="auto">
            <a:xfrm>
              <a:off x="28669129" y="14921022"/>
              <a:ext cx="762000" cy="514808"/>
            </a:xfrm>
            <a:prstGeom prst="rect">
              <a:avLst/>
            </a:prstGeom>
            <a:noFill/>
            <a:ln w="12700" cap="flat" cmpd="sng" algn="ctr">
              <a:solidFill>
                <a:srgbClr val="FF0000"/>
              </a:solidFill>
              <a:prstDash val="solid"/>
              <a:round/>
              <a:headEnd type="none" w="med" len="med"/>
              <a:tailEnd type="none" w="med" len="med"/>
            </a:ln>
            <a:effectLst/>
          </p:spPr>
          <p:txBody>
            <a:bodyPr vert="horz" wrap="square" lIns="76200" tIns="38100" rIns="76200" bIns="38100" numCol="1" rtlCol="0" anchor="t" anchorCtr="0" compatLnSpc="1">
              <a:prstTxWarp prst="textNoShape">
                <a:avLst/>
              </a:prstTxWarp>
            </a:bodyPr>
            <a:lstStyle/>
            <a:p>
              <a:pPr defTabSz="3657719"/>
              <a:endParaRPr lang="en-US">
                <a:latin typeface="Arial" pitchFamily="34" charset="0"/>
              </a:endParaRPr>
            </a:p>
          </p:txBody>
        </p:sp>
        <p:cxnSp>
          <p:nvCxnSpPr>
            <p:cNvPr id="8" name="Straight Connector 7">
              <a:extLst>
                <a:ext uri="{FF2B5EF4-FFF2-40B4-BE49-F238E27FC236}">
                  <a16:creationId xmlns:a16="http://schemas.microsoft.com/office/drawing/2014/main" id="{8A53EA18-7DB5-9390-9034-B8524DBCF922}"/>
                </a:ext>
              </a:extLst>
            </p:cNvPr>
            <p:cNvCxnSpPr/>
            <p:nvPr/>
          </p:nvCxnSpPr>
          <p:spPr bwMode="auto">
            <a:xfrm flipV="1">
              <a:off x="27508200" y="14948717"/>
              <a:ext cx="1160929" cy="1277707"/>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7" name="Picture 26" descr="A purple background with red text and a triangle&#10;&#10;Description automatically generated with medium confidence">
            <a:extLst>
              <a:ext uri="{FF2B5EF4-FFF2-40B4-BE49-F238E27FC236}">
                <a16:creationId xmlns:a16="http://schemas.microsoft.com/office/drawing/2014/main" id="{E79CB947-E248-AF38-C86A-E15ECCC18CE3}"/>
              </a:ext>
            </a:extLst>
          </p:cNvPr>
          <p:cNvPicPr>
            <a:picLocks noChangeAspect="1"/>
          </p:cNvPicPr>
          <p:nvPr/>
        </p:nvPicPr>
        <p:blipFill rotWithShape="1">
          <a:blip r:embed="rId5"/>
          <a:srcRect l="27727" t="29205" r="29991" b="2773"/>
          <a:stretch/>
        </p:blipFill>
        <p:spPr>
          <a:xfrm>
            <a:off x="1405441" y="1250723"/>
            <a:ext cx="2726186" cy="3289300"/>
          </a:xfrm>
          <a:prstGeom prst="rect">
            <a:avLst/>
          </a:prstGeom>
        </p:spPr>
      </p:pic>
    </p:spTree>
    <p:extLst>
      <p:ext uri="{BB962C8B-B14F-4D97-AF65-F5344CB8AC3E}">
        <p14:creationId xmlns:p14="http://schemas.microsoft.com/office/powerpoint/2010/main" val="2998782055"/>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6" name="Shape 186"/>
              <p:cNvSpPr txBox="1"/>
              <p:nvPr/>
            </p:nvSpPr>
            <p:spPr>
              <a:xfrm>
                <a:off x="76200" y="57150"/>
                <a:ext cx="8997900" cy="1686167"/>
              </a:xfrm>
              <a:prstGeom prst="rect">
                <a:avLst/>
              </a:prstGeom>
              <a:noFill/>
              <a:ln>
                <a:noFill/>
              </a:ln>
            </p:spPr>
            <p:txBody>
              <a:bodyPr lIns="0" tIns="0" rIns="0" bIns="0" anchor="t" anchorCtr="0">
                <a:spAutoFit/>
              </a:bodyPr>
              <a:lstStyle/>
              <a:p>
                <a:pPr marL="0" marR="0" lvl="0" indent="0" algn="l" rtl="0">
                  <a:spcBef>
                    <a:spcPts val="0"/>
                  </a:spcBef>
                  <a:buSzPct val="25000"/>
                  <a:buNone/>
                </a:pPr>
                <a:r>
                  <a:rPr lang="en-US" sz="2600" b="1" dirty="0">
                    <a:solidFill>
                      <a:schemeClr val="bg1"/>
                    </a:solidFill>
                    <a:latin typeface="Calibri"/>
                    <a:ea typeface="Calibri"/>
                    <a:cs typeface="Calibri"/>
                    <a:sym typeface="Calibri"/>
                  </a:rPr>
                  <a:t>Once the device is inserted into the STM, tunneling spectroscopy data can be taken (at low T and high </a:t>
                </a:r>
                <a14:m>
                  <m:oMath xmlns:m="http://schemas.openxmlformats.org/officeDocument/2006/math">
                    <m:acc>
                      <m:accPr>
                        <m:chr m:val="⃗"/>
                        <m:ctrlPr>
                          <a:rPr lang="en-US" sz="2600" b="1" i="1" dirty="0" smtClean="0">
                            <a:solidFill>
                              <a:schemeClr val="bg1"/>
                            </a:solidFill>
                            <a:latin typeface="Cambria Math" panose="02040503050406030204" pitchFamily="18" charset="0"/>
                            <a:cs typeface="Calibri"/>
                            <a:sym typeface="Calibri"/>
                          </a:rPr>
                        </m:ctrlPr>
                      </m:accPr>
                      <m:e>
                        <m:r>
                          <a:rPr lang="en-US" sz="2600" b="1" i="1" dirty="0" smtClean="0">
                            <a:solidFill>
                              <a:schemeClr val="bg1"/>
                            </a:solidFill>
                            <a:latin typeface="Cambria Math" panose="02040503050406030204" pitchFamily="18" charset="0"/>
                            <a:cs typeface="Calibri"/>
                            <a:sym typeface="Calibri"/>
                          </a:rPr>
                          <m:t>𝑩</m:t>
                        </m:r>
                      </m:e>
                    </m:acc>
                  </m:oMath>
                </a14:m>
                <a:r>
                  <a:rPr lang="en-US" sz="2600" b="1" dirty="0">
                    <a:solidFill>
                      <a:schemeClr val="bg1"/>
                    </a:solidFill>
                    <a:latin typeface="Calibri"/>
                    <a:ea typeface="Calibri"/>
                    <a:cs typeface="Calibri"/>
                    <a:sym typeface="Calibri"/>
                  </a:rPr>
                  <a:t>) and quantum states for strongly correlated quasiparticles can be trapped in the features etched into the Patterned Gate.</a:t>
                </a:r>
                <a:endParaRPr lang="en-US" sz="2600" b="1" i="0" u="none" strike="noStrike" cap="none" baseline="0" dirty="0">
                  <a:solidFill>
                    <a:schemeClr val="bg1"/>
                  </a:solidFill>
                  <a:latin typeface="Calibri"/>
                  <a:ea typeface="Calibri"/>
                  <a:cs typeface="Calibri"/>
                  <a:sym typeface="Calibri"/>
                </a:endParaRPr>
              </a:p>
            </p:txBody>
          </p:sp>
        </mc:Choice>
        <mc:Fallback>
          <p:sp>
            <p:nvSpPr>
              <p:cNvPr id="186" name="Shape 186"/>
              <p:cNvSpPr txBox="1">
                <a:spLocks noRot="1" noChangeAspect="1" noMove="1" noResize="1" noEditPoints="1" noAdjustHandles="1" noChangeArrowheads="1" noChangeShapeType="1" noTextEdit="1"/>
              </p:cNvSpPr>
              <p:nvPr/>
            </p:nvSpPr>
            <p:spPr>
              <a:xfrm>
                <a:off x="76200" y="57150"/>
                <a:ext cx="8997900" cy="1686167"/>
              </a:xfrm>
              <a:prstGeom prst="rect">
                <a:avLst/>
              </a:prstGeom>
              <a:blipFill>
                <a:blip r:embed="rId3"/>
                <a:stretch>
                  <a:fillRect l="-2257" t="-5970" r="-1834" b="-8955"/>
                </a:stretch>
              </a:blipFill>
              <a:ln>
                <a:noFill/>
              </a:ln>
            </p:spPr>
            <p:txBody>
              <a:bodyPr/>
              <a:lstStyle/>
              <a:p>
                <a:r>
                  <a:rPr lang="en-US">
                    <a:noFill/>
                  </a:rPr>
                  <a:t> </a:t>
                </a:r>
              </a:p>
            </p:txBody>
          </p:sp>
        </mc:Fallback>
      </mc:AlternateContent>
      <p:pic>
        <p:nvPicPr>
          <p:cNvPr id="2" name="图片 7">
            <a:extLst>
              <a:ext uri="{FF2B5EF4-FFF2-40B4-BE49-F238E27FC236}">
                <a16:creationId xmlns:a16="http://schemas.microsoft.com/office/drawing/2014/main" id="{A0117313-057A-EC13-B3DF-EC3B4B94EBB2}"/>
              </a:ext>
            </a:extLst>
          </p:cNvPr>
          <p:cNvPicPr>
            <a:picLocks noChangeAspect="1"/>
          </p:cNvPicPr>
          <p:nvPr/>
        </p:nvPicPr>
        <p:blipFill>
          <a:blip r:embed="rId4"/>
          <a:stretch>
            <a:fillRect/>
          </a:stretch>
        </p:blipFill>
        <p:spPr>
          <a:xfrm>
            <a:off x="3511617" y="1670012"/>
            <a:ext cx="5964644" cy="3302164"/>
          </a:xfrm>
          <a:prstGeom prst="rect">
            <a:avLst/>
          </a:prstGeom>
        </p:spPr>
      </p:pic>
      <p:pic>
        <p:nvPicPr>
          <p:cNvPr id="8" name="图片 3" descr="图片包含 标志, 钟表, 看着, 蛋糕&#10;&#10;描述已自动生成">
            <a:extLst>
              <a:ext uri="{FF2B5EF4-FFF2-40B4-BE49-F238E27FC236}">
                <a16:creationId xmlns:a16="http://schemas.microsoft.com/office/drawing/2014/main" id="{D4A4D240-0232-A5A0-4D8F-5FBC6ABED849}"/>
              </a:ext>
            </a:extLst>
          </p:cNvPr>
          <p:cNvPicPr>
            <a:picLocks noChangeAspect="1"/>
          </p:cNvPicPr>
          <p:nvPr/>
        </p:nvPicPr>
        <p:blipFill>
          <a:blip r:embed="rId5"/>
          <a:stretch>
            <a:fillRect/>
          </a:stretch>
        </p:blipFill>
        <p:spPr>
          <a:xfrm>
            <a:off x="480852" y="2104611"/>
            <a:ext cx="3030765" cy="2059546"/>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924488" y="2263973"/>
            <a:ext cx="3295024" cy="923330"/>
          </a:xfrm>
        </p:spPr>
        <p:txBody>
          <a:bodyPr/>
          <a:lstStyle/>
          <a:p>
            <a:pPr algn="ctr"/>
            <a:r>
              <a:rPr lang="en-US" dirty="0">
                <a:solidFill>
                  <a:schemeClr val="bg1"/>
                </a:solidFill>
              </a:rPr>
              <a:t>Thank you for your Attention</a:t>
            </a:r>
          </a:p>
          <a:p>
            <a:pPr algn="ctr"/>
            <a:endParaRPr lang="en-US" dirty="0">
              <a:solidFill>
                <a:schemeClr val="bg1"/>
              </a:solidFill>
            </a:endParaRPr>
          </a:p>
          <a:p>
            <a:pPr algn="ctr"/>
            <a:r>
              <a:rPr lang="en-US" dirty="0">
                <a:solidFill>
                  <a:schemeClr val="bg1"/>
                </a:solidFill>
              </a:rPr>
              <a:t>Questions?</a:t>
            </a:r>
          </a:p>
        </p:txBody>
      </p:sp>
    </p:spTree>
    <p:extLst>
      <p:ext uri="{BB962C8B-B14F-4D97-AF65-F5344CB8AC3E}">
        <p14:creationId xmlns:p14="http://schemas.microsoft.com/office/powerpoint/2010/main" val="25175269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2000" b="1" dirty="0">
            <a:latin typeface="Calibri" panose="020F0502020204030204" pitchFamily="34" charset="0"/>
          </a:defRPr>
        </a:defPPr>
      </a:lstStyle>
    </a:tx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2702</TotalTime>
  <Words>841</Words>
  <Application>Microsoft Macintosh PowerPoint</Application>
  <PresentationFormat>On-screen Show (16:9)</PresentationFormat>
  <Paragraphs>73</Paragraphs>
  <Slides>8</Slides>
  <Notes>8</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Cambria Math</vt:lpstr>
      <vt:lpstr>Office Theme</vt:lpstr>
      <vt:lpstr>PowerPoint Presentation</vt:lpstr>
      <vt:lpstr>PowerPoint Presentation</vt:lpstr>
      <vt:lpstr>PowerPoint Presentation</vt:lpstr>
      <vt:lpstr>Cartoon Cross Section of Potential Traps</vt:lpstr>
      <vt:lpstr>Patterned gates are etched conductive flakes of a material meant to locally change the potential felt by carriers in the active device layer.</vt:lpstr>
      <vt:lpstr>Device Construction: Stacking mechanically exfoliated flakes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Siroka</dc:creator>
  <cp:lastModifiedBy>Giovanna Campisi</cp:lastModifiedBy>
  <cp:revision>50</cp:revision>
  <cp:lastPrinted>2016-08-29T17:06:47Z</cp:lastPrinted>
  <dcterms:modified xsi:type="dcterms:W3CDTF">2024-07-12T12:48:57Z</dcterms:modified>
</cp:coreProperties>
</file>